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2" r:id="rId4"/>
    <p:sldId id="264" r:id="rId5"/>
    <p:sldId id="263" r:id="rId6"/>
    <p:sldId id="266" r:id="rId7"/>
    <p:sldId id="267" r:id="rId8"/>
    <p:sldId id="268"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curities Surveillance Manager" initials="SSM" lastIdx="1" clrIdx="0">
    <p:extLst>
      <p:ext uri="{19B8F6BF-5375-455C-9EA6-DF929625EA0E}">
        <p15:presenceInfo xmlns:p15="http://schemas.microsoft.com/office/powerpoint/2012/main" userId="S-1-5-21-2075048201-278102184-3701956649-11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8F1C4-1666-4335-8637-77D91A5266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F36E2A-0FE3-4978-9A8C-B7341C1B18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78E516-60F8-4AAB-B63F-5DCF48FEF4E6}"/>
              </a:ext>
            </a:extLst>
          </p:cNvPr>
          <p:cNvSpPr>
            <a:spLocks noGrp="1"/>
          </p:cNvSpPr>
          <p:nvPr>
            <p:ph type="dt" sz="half" idx="10"/>
          </p:nvPr>
        </p:nvSpPr>
        <p:spPr/>
        <p:txBody>
          <a:bodyPr/>
          <a:lstStyle/>
          <a:p>
            <a:fld id="{3EEFFCDC-BEDD-4A18-BF4B-559048F751C7}" type="datetimeFigureOut">
              <a:rPr lang="en-US" smtClean="0"/>
              <a:t>10/26/2022</a:t>
            </a:fld>
            <a:endParaRPr lang="en-US"/>
          </a:p>
        </p:txBody>
      </p:sp>
      <p:sp>
        <p:nvSpPr>
          <p:cNvPr id="5" name="Footer Placeholder 4">
            <a:extLst>
              <a:ext uri="{FF2B5EF4-FFF2-40B4-BE49-F238E27FC236}">
                <a16:creationId xmlns:a16="http://schemas.microsoft.com/office/drawing/2014/main" id="{32DE8ED5-658F-48B9-BE98-27D7457E67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95BE23-8E0F-4FD2-91CD-C49EE39D77E8}"/>
              </a:ext>
            </a:extLst>
          </p:cNvPr>
          <p:cNvSpPr>
            <a:spLocks noGrp="1"/>
          </p:cNvSpPr>
          <p:nvPr>
            <p:ph type="sldNum" sz="quarter" idx="12"/>
          </p:nvPr>
        </p:nvSpPr>
        <p:spPr/>
        <p:txBody>
          <a:bodyPr/>
          <a:lstStyle/>
          <a:p>
            <a:fld id="{A5F66C22-B0D9-468A-832C-3B2ADE1675A4}" type="slidenum">
              <a:rPr lang="en-US" smtClean="0"/>
              <a:t>‹#›</a:t>
            </a:fld>
            <a:endParaRPr lang="en-US"/>
          </a:p>
        </p:txBody>
      </p:sp>
    </p:spTree>
    <p:extLst>
      <p:ext uri="{BB962C8B-B14F-4D97-AF65-F5344CB8AC3E}">
        <p14:creationId xmlns:p14="http://schemas.microsoft.com/office/powerpoint/2010/main" val="3436960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18CC3-B782-48C7-92AC-18185AA6C4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CE5B90-F60F-4C23-AF98-75C5989771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3ABDC3-58DD-4C22-9312-FFB47BD9CF2B}"/>
              </a:ext>
            </a:extLst>
          </p:cNvPr>
          <p:cNvSpPr>
            <a:spLocks noGrp="1"/>
          </p:cNvSpPr>
          <p:nvPr>
            <p:ph type="dt" sz="half" idx="10"/>
          </p:nvPr>
        </p:nvSpPr>
        <p:spPr/>
        <p:txBody>
          <a:bodyPr/>
          <a:lstStyle/>
          <a:p>
            <a:fld id="{3EEFFCDC-BEDD-4A18-BF4B-559048F751C7}" type="datetimeFigureOut">
              <a:rPr lang="en-US" smtClean="0"/>
              <a:t>10/26/2022</a:t>
            </a:fld>
            <a:endParaRPr lang="en-US"/>
          </a:p>
        </p:txBody>
      </p:sp>
      <p:sp>
        <p:nvSpPr>
          <p:cNvPr id="5" name="Footer Placeholder 4">
            <a:extLst>
              <a:ext uri="{FF2B5EF4-FFF2-40B4-BE49-F238E27FC236}">
                <a16:creationId xmlns:a16="http://schemas.microsoft.com/office/drawing/2014/main" id="{7E40B082-F91D-42B5-BC58-1EC84540FF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994204-E939-4B09-8ECD-863DD5209E6B}"/>
              </a:ext>
            </a:extLst>
          </p:cNvPr>
          <p:cNvSpPr>
            <a:spLocks noGrp="1"/>
          </p:cNvSpPr>
          <p:nvPr>
            <p:ph type="sldNum" sz="quarter" idx="12"/>
          </p:nvPr>
        </p:nvSpPr>
        <p:spPr/>
        <p:txBody>
          <a:bodyPr/>
          <a:lstStyle/>
          <a:p>
            <a:fld id="{A5F66C22-B0D9-468A-832C-3B2ADE1675A4}" type="slidenum">
              <a:rPr lang="en-US" smtClean="0"/>
              <a:t>‹#›</a:t>
            </a:fld>
            <a:endParaRPr lang="en-US"/>
          </a:p>
        </p:txBody>
      </p:sp>
    </p:spTree>
    <p:extLst>
      <p:ext uri="{BB962C8B-B14F-4D97-AF65-F5344CB8AC3E}">
        <p14:creationId xmlns:p14="http://schemas.microsoft.com/office/powerpoint/2010/main" val="3248880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F32009-F7F0-48E1-93E5-1E25F05A48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32C24C-D1BF-4BC0-A6EF-451DA52B22B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251397-217B-4F9C-805C-7814B365CE5C}"/>
              </a:ext>
            </a:extLst>
          </p:cNvPr>
          <p:cNvSpPr>
            <a:spLocks noGrp="1"/>
          </p:cNvSpPr>
          <p:nvPr>
            <p:ph type="dt" sz="half" idx="10"/>
          </p:nvPr>
        </p:nvSpPr>
        <p:spPr/>
        <p:txBody>
          <a:bodyPr/>
          <a:lstStyle/>
          <a:p>
            <a:fld id="{3EEFFCDC-BEDD-4A18-BF4B-559048F751C7}" type="datetimeFigureOut">
              <a:rPr lang="en-US" smtClean="0"/>
              <a:t>10/26/2022</a:t>
            </a:fld>
            <a:endParaRPr lang="en-US"/>
          </a:p>
        </p:txBody>
      </p:sp>
      <p:sp>
        <p:nvSpPr>
          <p:cNvPr id="5" name="Footer Placeholder 4">
            <a:extLst>
              <a:ext uri="{FF2B5EF4-FFF2-40B4-BE49-F238E27FC236}">
                <a16:creationId xmlns:a16="http://schemas.microsoft.com/office/drawing/2014/main" id="{640BDED2-FDAE-46AF-A332-255E007BAB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44D8B2-B680-4B1D-8443-1DA9AD026E3D}"/>
              </a:ext>
            </a:extLst>
          </p:cNvPr>
          <p:cNvSpPr>
            <a:spLocks noGrp="1"/>
          </p:cNvSpPr>
          <p:nvPr>
            <p:ph type="sldNum" sz="quarter" idx="12"/>
          </p:nvPr>
        </p:nvSpPr>
        <p:spPr/>
        <p:txBody>
          <a:bodyPr/>
          <a:lstStyle/>
          <a:p>
            <a:fld id="{A5F66C22-B0D9-468A-832C-3B2ADE1675A4}" type="slidenum">
              <a:rPr lang="en-US" smtClean="0"/>
              <a:t>‹#›</a:t>
            </a:fld>
            <a:endParaRPr lang="en-US"/>
          </a:p>
        </p:txBody>
      </p:sp>
    </p:spTree>
    <p:extLst>
      <p:ext uri="{BB962C8B-B14F-4D97-AF65-F5344CB8AC3E}">
        <p14:creationId xmlns:p14="http://schemas.microsoft.com/office/powerpoint/2010/main" val="3686221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473F7-5A20-4DCE-B83C-3A11E1897B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A9C383-BC73-4D4F-AE24-6881DED2328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185F84-6863-4EFC-AF24-F5C578EB62AB}"/>
              </a:ext>
            </a:extLst>
          </p:cNvPr>
          <p:cNvSpPr>
            <a:spLocks noGrp="1"/>
          </p:cNvSpPr>
          <p:nvPr>
            <p:ph type="dt" sz="half" idx="10"/>
          </p:nvPr>
        </p:nvSpPr>
        <p:spPr/>
        <p:txBody>
          <a:bodyPr/>
          <a:lstStyle/>
          <a:p>
            <a:fld id="{3EEFFCDC-BEDD-4A18-BF4B-559048F751C7}" type="datetimeFigureOut">
              <a:rPr lang="en-US" smtClean="0"/>
              <a:t>10/26/2022</a:t>
            </a:fld>
            <a:endParaRPr lang="en-US"/>
          </a:p>
        </p:txBody>
      </p:sp>
      <p:sp>
        <p:nvSpPr>
          <p:cNvPr id="5" name="Footer Placeholder 4">
            <a:extLst>
              <a:ext uri="{FF2B5EF4-FFF2-40B4-BE49-F238E27FC236}">
                <a16:creationId xmlns:a16="http://schemas.microsoft.com/office/drawing/2014/main" id="{A690DE10-5843-4AAA-B984-8D9F48B6B1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74F0CA-6FF7-42EE-988E-B0E2B0531698}"/>
              </a:ext>
            </a:extLst>
          </p:cNvPr>
          <p:cNvSpPr>
            <a:spLocks noGrp="1"/>
          </p:cNvSpPr>
          <p:nvPr>
            <p:ph type="sldNum" sz="quarter" idx="12"/>
          </p:nvPr>
        </p:nvSpPr>
        <p:spPr/>
        <p:txBody>
          <a:bodyPr/>
          <a:lstStyle/>
          <a:p>
            <a:fld id="{A5F66C22-B0D9-468A-832C-3B2ADE1675A4}" type="slidenum">
              <a:rPr lang="en-US" smtClean="0"/>
              <a:t>‹#›</a:t>
            </a:fld>
            <a:endParaRPr lang="en-US"/>
          </a:p>
        </p:txBody>
      </p:sp>
    </p:spTree>
    <p:extLst>
      <p:ext uri="{BB962C8B-B14F-4D97-AF65-F5344CB8AC3E}">
        <p14:creationId xmlns:p14="http://schemas.microsoft.com/office/powerpoint/2010/main" val="3695202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3647D-B81E-4C91-87B8-0B4C6D6421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192C38-7140-4F87-AF30-49124F76B1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93290DC-C90E-4163-AACC-E8AB55E3265F}"/>
              </a:ext>
            </a:extLst>
          </p:cNvPr>
          <p:cNvSpPr>
            <a:spLocks noGrp="1"/>
          </p:cNvSpPr>
          <p:nvPr>
            <p:ph type="dt" sz="half" idx="10"/>
          </p:nvPr>
        </p:nvSpPr>
        <p:spPr/>
        <p:txBody>
          <a:bodyPr/>
          <a:lstStyle/>
          <a:p>
            <a:fld id="{3EEFFCDC-BEDD-4A18-BF4B-559048F751C7}" type="datetimeFigureOut">
              <a:rPr lang="en-US" smtClean="0"/>
              <a:t>10/26/2022</a:t>
            </a:fld>
            <a:endParaRPr lang="en-US"/>
          </a:p>
        </p:txBody>
      </p:sp>
      <p:sp>
        <p:nvSpPr>
          <p:cNvPr id="5" name="Footer Placeholder 4">
            <a:extLst>
              <a:ext uri="{FF2B5EF4-FFF2-40B4-BE49-F238E27FC236}">
                <a16:creationId xmlns:a16="http://schemas.microsoft.com/office/drawing/2014/main" id="{DF651DFE-509A-4E7B-9D4C-5CC2DDD672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099FC4-2146-4317-83DC-D5F5EFDA6ED5}"/>
              </a:ext>
            </a:extLst>
          </p:cNvPr>
          <p:cNvSpPr>
            <a:spLocks noGrp="1"/>
          </p:cNvSpPr>
          <p:nvPr>
            <p:ph type="sldNum" sz="quarter" idx="12"/>
          </p:nvPr>
        </p:nvSpPr>
        <p:spPr/>
        <p:txBody>
          <a:bodyPr/>
          <a:lstStyle/>
          <a:p>
            <a:fld id="{A5F66C22-B0D9-468A-832C-3B2ADE1675A4}" type="slidenum">
              <a:rPr lang="en-US" smtClean="0"/>
              <a:t>‹#›</a:t>
            </a:fld>
            <a:endParaRPr lang="en-US"/>
          </a:p>
        </p:txBody>
      </p:sp>
    </p:spTree>
    <p:extLst>
      <p:ext uri="{BB962C8B-B14F-4D97-AF65-F5344CB8AC3E}">
        <p14:creationId xmlns:p14="http://schemas.microsoft.com/office/powerpoint/2010/main" val="409676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43440-4BF8-4808-8C88-1116952BAB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3AD98B-3BC9-46BD-8FDA-241865A65D0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CA275C-10B9-4339-BCA4-243B9C11DEB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F26164-CD21-4E97-B02D-B8ECDDBC9A20}"/>
              </a:ext>
            </a:extLst>
          </p:cNvPr>
          <p:cNvSpPr>
            <a:spLocks noGrp="1"/>
          </p:cNvSpPr>
          <p:nvPr>
            <p:ph type="dt" sz="half" idx="10"/>
          </p:nvPr>
        </p:nvSpPr>
        <p:spPr/>
        <p:txBody>
          <a:bodyPr/>
          <a:lstStyle/>
          <a:p>
            <a:fld id="{3EEFFCDC-BEDD-4A18-BF4B-559048F751C7}" type="datetimeFigureOut">
              <a:rPr lang="en-US" smtClean="0"/>
              <a:t>10/26/2022</a:t>
            </a:fld>
            <a:endParaRPr lang="en-US"/>
          </a:p>
        </p:txBody>
      </p:sp>
      <p:sp>
        <p:nvSpPr>
          <p:cNvPr id="6" name="Footer Placeholder 5">
            <a:extLst>
              <a:ext uri="{FF2B5EF4-FFF2-40B4-BE49-F238E27FC236}">
                <a16:creationId xmlns:a16="http://schemas.microsoft.com/office/drawing/2014/main" id="{021A4060-1208-48DB-BC09-94CE66C24B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20B5FA-BA78-4022-8AAC-8310A4E719E0}"/>
              </a:ext>
            </a:extLst>
          </p:cNvPr>
          <p:cNvSpPr>
            <a:spLocks noGrp="1"/>
          </p:cNvSpPr>
          <p:nvPr>
            <p:ph type="sldNum" sz="quarter" idx="12"/>
          </p:nvPr>
        </p:nvSpPr>
        <p:spPr/>
        <p:txBody>
          <a:bodyPr/>
          <a:lstStyle/>
          <a:p>
            <a:fld id="{A5F66C22-B0D9-468A-832C-3B2ADE1675A4}" type="slidenum">
              <a:rPr lang="en-US" smtClean="0"/>
              <a:t>‹#›</a:t>
            </a:fld>
            <a:endParaRPr lang="en-US"/>
          </a:p>
        </p:txBody>
      </p:sp>
    </p:spTree>
    <p:extLst>
      <p:ext uri="{BB962C8B-B14F-4D97-AF65-F5344CB8AC3E}">
        <p14:creationId xmlns:p14="http://schemas.microsoft.com/office/powerpoint/2010/main" val="3693148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2CED9-6BD4-4E76-8F8E-6C85346C65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EEDB55-926E-492C-9973-80507646EB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4C94B65-8380-4508-9DAC-E0CACEC1991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48C9B4-17BB-444E-B43C-270B066A50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996F8D5-E077-431D-A3B6-FB05A5E4D7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AC5198-EABE-4F2B-8203-8067DFEC5281}"/>
              </a:ext>
            </a:extLst>
          </p:cNvPr>
          <p:cNvSpPr>
            <a:spLocks noGrp="1"/>
          </p:cNvSpPr>
          <p:nvPr>
            <p:ph type="dt" sz="half" idx="10"/>
          </p:nvPr>
        </p:nvSpPr>
        <p:spPr/>
        <p:txBody>
          <a:bodyPr/>
          <a:lstStyle/>
          <a:p>
            <a:fld id="{3EEFFCDC-BEDD-4A18-BF4B-559048F751C7}" type="datetimeFigureOut">
              <a:rPr lang="en-US" smtClean="0"/>
              <a:t>10/26/2022</a:t>
            </a:fld>
            <a:endParaRPr lang="en-US"/>
          </a:p>
        </p:txBody>
      </p:sp>
      <p:sp>
        <p:nvSpPr>
          <p:cNvPr id="8" name="Footer Placeholder 7">
            <a:extLst>
              <a:ext uri="{FF2B5EF4-FFF2-40B4-BE49-F238E27FC236}">
                <a16:creationId xmlns:a16="http://schemas.microsoft.com/office/drawing/2014/main" id="{1EACD866-60DB-4332-868A-D4F8F1D9C8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9A0590-E4E9-49DE-9ECD-F8B27B9F0D7E}"/>
              </a:ext>
            </a:extLst>
          </p:cNvPr>
          <p:cNvSpPr>
            <a:spLocks noGrp="1"/>
          </p:cNvSpPr>
          <p:nvPr>
            <p:ph type="sldNum" sz="quarter" idx="12"/>
          </p:nvPr>
        </p:nvSpPr>
        <p:spPr/>
        <p:txBody>
          <a:bodyPr/>
          <a:lstStyle/>
          <a:p>
            <a:fld id="{A5F66C22-B0D9-468A-832C-3B2ADE1675A4}" type="slidenum">
              <a:rPr lang="en-US" smtClean="0"/>
              <a:t>‹#›</a:t>
            </a:fld>
            <a:endParaRPr lang="en-US"/>
          </a:p>
        </p:txBody>
      </p:sp>
    </p:spTree>
    <p:extLst>
      <p:ext uri="{BB962C8B-B14F-4D97-AF65-F5344CB8AC3E}">
        <p14:creationId xmlns:p14="http://schemas.microsoft.com/office/powerpoint/2010/main" val="958199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CFF8D-F8CE-430C-9A66-72BA7C2112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3FF3BB-AF42-47D3-8413-1F7949242B34}"/>
              </a:ext>
            </a:extLst>
          </p:cNvPr>
          <p:cNvSpPr>
            <a:spLocks noGrp="1"/>
          </p:cNvSpPr>
          <p:nvPr>
            <p:ph type="dt" sz="half" idx="10"/>
          </p:nvPr>
        </p:nvSpPr>
        <p:spPr/>
        <p:txBody>
          <a:bodyPr/>
          <a:lstStyle/>
          <a:p>
            <a:fld id="{3EEFFCDC-BEDD-4A18-BF4B-559048F751C7}" type="datetimeFigureOut">
              <a:rPr lang="en-US" smtClean="0"/>
              <a:t>10/26/2022</a:t>
            </a:fld>
            <a:endParaRPr lang="en-US"/>
          </a:p>
        </p:txBody>
      </p:sp>
      <p:sp>
        <p:nvSpPr>
          <p:cNvPr id="4" name="Footer Placeholder 3">
            <a:extLst>
              <a:ext uri="{FF2B5EF4-FFF2-40B4-BE49-F238E27FC236}">
                <a16:creationId xmlns:a16="http://schemas.microsoft.com/office/drawing/2014/main" id="{BB4F9167-9B7E-46A7-AFDB-7ACA39686E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89A1BB-665B-4C40-A882-B155FDADFB4C}"/>
              </a:ext>
            </a:extLst>
          </p:cNvPr>
          <p:cNvSpPr>
            <a:spLocks noGrp="1"/>
          </p:cNvSpPr>
          <p:nvPr>
            <p:ph type="sldNum" sz="quarter" idx="12"/>
          </p:nvPr>
        </p:nvSpPr>
        <p:spPr/>
        <p:txBody>
          <a:bodyPr/>
          <a:lstStyle/>
          <a:p>
            <a:fld id="{A5F66C22-B0D9-468A-832C-3B2ADE1675A4}" type="slidenum">
              <a:rPr lang="en-US" smtClean="0"/>
              <a:t>‹#›</a:t>
            </a:fld>
            <a:endParaRPr lang="en-US"/>
          </a:p>
        </p:txBody>
      </p:sp>
    </p:spTree>
    <p:extLst>
      <p:ext uri="{BB962C8B-B14F-4D97-AF65-F5344CB8AC3E}">
        <p14:creationId xmlns:p14="http://schemas.microsoft.com/office/powerpoint/2010/main" val="312969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2FA412-F0F5-4502-9FC8-87FB98F57971}"/>
              </a:ext>
            </a:extLst>
          </p:cNvPr>
          <p:cNvSpPr>
            <a:spLocks noGrp="1"/>
          </p:cNvSpPr>
          <p:nvPr>
            <p:ph type="dt" sz="half" idx="10"/>
          </p:nvPr>
        </p:nvSpPr>
        <p:spPr/>
        <p:txBody>
          <a:bodyPr/>
          <a:lstStyle/>
          <a:p>
            <a:fld id="{3EEFFCDC-BEDD-4A18-BF4B-559048F751C7}" type="datetimeFigureOut">
              <a:rPr lang="en-US" smtClean="0"/>
              <a:t>10/26/2022</a:t>
            </a:fld>
            <a:endParaRPr lang="en-US"/>
          </a:p>
        </p:txBody>
      </p:sp>
      <p:sp>
        <p:nvSpPr>
          <p:cNvPr id="3" name="Footer Placeholder 2">
            <a:extLst>
              <a:ext uri="{FF2B5EF4-FFF2-40B4-BE49-F238E27FC236}">
                <a16:creationId xmlns:a16="http://schemas.microsoft.com/office/drawing/2014/main" id="{F034E54A-4EF9-456B-8011-20DD123AE2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6FA6F1-662F-4712-8BB4-4919BF964F7A}"/>
              </a:ext>
            </a:extLst>
          </p:cNvPr>
          <p:cNvSpPr>
            <a:spLocks noGrp="1"/>
          </p:cNvSpPr>
          <p:nvPr>
            <p:ph type="sldNum" sz="quarter" idx="12"/>
          </p:nvPr>
        </p:nvSpPr>
        <p:spPr/>
        <p:txBody>
          <a:bodyPr/>
          <a:lstStyle/>
          <a:p>
            <a:fld id="{A5F66C22-B0D9-468A-832C-3B2ADE1675A4}" type="slidenum">
              <a:rPr lang="en-US" smtClean="0"/>
              <a:t>‹#›</a:t>
            </a:fld>
            <a:endParaRPr lang="en-US"/>
          </a:p>
        </p:txBody>
      </p:sp>
    </p:spTree>
    <p:extLst>
      <p:ext uri="{BB962C8B-B14F-4D97-AF65-F5344CB8AC3E}">
        <p14:creationId xmlns:p14="http://schemas.microsoft.com/office/powerpoint/2010/main" val="68143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099D-DDE0-4B3C-8AFA-DC87BB04AC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B4526D-C881-4724-BBA8-1F9EACD68C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B18B59-8999-4F9B-AF0D-C8CDBBEA5D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E2CDA6-51E6-4954-ADC5-BB50415A9FC0}"/>
              </a:ext>
            </a:extLst>
          </p:cNvPr>
          <p:cNvSpPr>
            <a:spLocks noGrp="1"/>
          </p:cNvSpPr>
          <p:nvPr>
            <p:ph type="dt" sz="half" idx="10"/>
          </p:nvPr>
        </p:nvSpPr>
        <p:spPr/>
        <p:txBody>
          <a:bodyPr/>
          <a:lstStyle/>
          <a:p>
            <a:fld id="{3EEFFCDC-BEDD-4A18-BF4B-559048F751C7}" type="datetimeFigureOut">
              <a:rPr lang="en-US" smtClean="0"/>
              <a:t>10/26/2022</a:t>
            </a:fld>
            <a:endParaRPr lang="en-US"/>
          </a:p>
        </p:txBody>
      </p:sp>
      <p:sp>
        <p:nvSpPr>
          <p:cNvPr id="6" name="Footer Placeholder 5">
            <a:extLst>
              <a:ext uri="{FF2B5EF4-FFF2-40B4-BE49-F238E27FC236}">
                <a16:creationId xmlns:a16="http://schemas.microsoft.com/office/drawing/2014/main" id="{B31DA7C0-37FA-421A-8BF2-972B79C23A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479789-A0F5-49F0-A672-0E258CC4BA85}"/>
              </a:ext>
            </a:extLst>
          </p:cNvPr>
          <p:cNvSpPr>
            <a:spLocks noGrp="1"/>
          </p:cNvSpPr>
          <p:nvPr>
            <p:ph type="sldNum" sz="quarter" idx="12"/>
          </p:nvPr>
        </p:nvSpPr>
        <p:spPr/>
        <p:txBody>
          <a:bodyPr/>
          <a:lstStyle/>
          <a:p>
            <a:fld id="{A5F66C22-B0D9-468A-832C-3B2ADE1675A4}" type="slidenum">
              <a:rPr lang="en-US" smtClean="0"/>
              <a:t>‹#›</a:t>
            </a:fld>
            <a:endParaRPr lang="en-US"/>
          </a:p>
        </p:txBody>
      </p:sp>
    </p:spTree>
    <p:extLst>
      <p:ext uri="{BB962C8B-B14F-4D97-AF65-F5344CB8AC3E}">
        <p14:creationId xmlns:p14="http://schemas.microsoft.com/office/powerpoint/2010/main" val="726073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8F6C6-A372-495D-88EA-FF00E4A96A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A08D40-E1B0-4A49-A68C-CA0DAB8EA4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AEBBCD-F0ED-4263-A938-8ABF8CABBE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02BD527-9E14-41DF-9E56-89E2F44653C1}"/>
              </a:ext>
            </a:extLst>
          </p:cNvPr>
          <p:cNvSpPr>
            <a:spLocks noGrp="1"/>
          </p:cNvSpPr>
          <p:nvPr>
            <p:ph type="dt" sz="half" idx="10"/>
          </p:nvPr>
        </p:nvSpPr>
        <p:spPr/>
        <p:txBody>
          <a:bodyPr/>
          <a:lstStyle/>
          <a:p>
            <a:fld id="{3EEFFCDC-BEDD-4A18-BF4B-559048F751C7}" type="datetimeFigureOut">
              <a:rPr lang="en-US" smtClean="0"/>
              <a:t>10/26/2022</a:t>
            </a:fld>
            <a:endParaRPr lang="en-US"/>
          </a:p>
        </p:txBody>
      </p:sp>
      <p:sp>
        <p:nvSpPr>
          <p:cNvPr id="6" name="Footer Placeholder 5">
            <a:extLst>
              <a:ext uri="{FF2B5EF4-FFF2-40B4-BE49-F238E27FC236}">
                <a16:creationId xmlns:a16="http://schemas.microsoft.com/office/drawing/2014/main" id="{CB64832C-7747-4291-976E-CB1BC0E8D8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969C28-8FC6-47BB-9E81-CFA7C85DCEC1}"/>
              </a:ext>
            </a:extLst>
          </p:cNvPr>
          <p:cNvSpPr>
            <a:spLocks noGrp="1"/>
          </p:cNvSpPr>
          <p:nvPr>
            <p:ph type="sldNum" sz="quarter" idx="12"/>
          </p:nvPr>
        </p:nvSpPr>
        <p:spPr/>
        <p:txBody>
          <a:bodyPr/>
          <a:lstStyle/>
          <a:p>
            <a:fld id="{A5F66C22-B0D9-468A-832C-3B2ADE1675A4}" type="slidenum">
              <a:rPr lang="en-US" smtClean="0"/>
              <a:t>‹#›</a:t>
            </a:fld>
            <a:endParaRPr lang="en-US"/>
          </a:p>
        </p:txBody>
      </p:sp>
    </p:spTree>
    <p:extLst>
      <p:ext uri="{BB962C8B-B14F-4D97-AF65-F5344CB8AC3E}">
        <p14:creationId xmlns:p14="http://schemas.microsoft.com/office/powerpoint/2010/main" val="116773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8C9516-748F-4535-A176-400D0AB657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D9D009-F615-421D-B5B0-649CAE2CA9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8EFF08-C426-47A5-9C98-5837E57BED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EFFCDC-BEDD-4A18-BF4B-559048F751C7}" type="datetimeFigureOut">
              <a:rPr lang="en-US" smtClean="0"/>
              <a:t>10/26/2022</a:t>
            </a:fld>
            <a:endParaRPr lang="en-US"/>
          </a:p>
        </p:txBody>
      </p:sp>
      <p:sp>
        <p:nvSpPr>
          <p:cNvPr id="5" name="Footer Placeholder 4">
            <a:extLst>
              <a:ext uri="{FF2B5EF4-FFF2-40B4-BE49-F238E27FC236}">
                <a16:creationId xmlns:a16="http://schemas.microsoft.com/office/drawing/2014/main" id="{CDA75F01-437A-4A96-B005-EAA6267E01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E3DECC-94DC-45CB-8E06-F1A34BFE0C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66C22-B0D9-468A-832C-3B2ADE1675A4}" type="slidenum">
              <a:rPr lang="en-US" smtClean="0"/>
              <a:t>‹#›</a:t>
            </a:fld>
            <a:endParaRPr lang="en-US"/>
          </a:p>
        </p:txBody>
      </p:sp>
    </p:spTree>
    <p:extLst>
      <p:ext uri="{BB962C8B-B14F-4D97-AF65-F5344CB8AC3E}">
        <p14:creationId xmlns:p14="http://schemas.microsoft.com/office/powerpoint/2010/main" val="2168567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32568A0-9804-4416-A939-0A8C827916DD}"/>
              </a:ext>
            </a:extLst>
          </p:cNvPr>
          <p:cNvSpPr>
            <a:spLocks noGrp="1"/>
          </p:cNvSpPr>
          <p:nvPr>
            <p:ph type="subTitle" idx="1"/>
          </p:nvPr>
        </p:nvSpPr>
        <p:spPr>
          <a:xfrm>
            <a:off x="747203" y="2602816"/>
            <a:ext cx="10573305" cy="2823662"/>
          </a:xfrm>
        </p:spPr>
        <p:txBody>
          <a:bodyPr>
            <a:normAutofit/>
          </a:bodyPr>
          <a:lstStyle/>
          <a:p>
            <a:pPr rtl="1"/>
            <a:r>
              <a:rPr lang="ar-JO" sz="4000" b="1" dirty="0">
                <a:solidFill>
                  <a:schemeClr val="accent1">
                    <a:lumMod val="75000"/>
                  </a:schemeClr>
                </a:solidFill>
                <a:effectLst>
                  <a:outerShdw blurRad="38100" dist="38100" dir="2700000" algn="tl">
                    <a:srgbClr val="000000">
                      <a:alpha val="43137"/>
                    </a:srgbClr>
                  </a:outerShdw>
                </a:effectLst>
                <a:latin typeface="Futura Md BT" pitchFamily="34" charset="0"/>
              </a:rPr>
              <a:t>صناديق الاستثمار الوقفية</a:t>
            </a:r>
          </a:p>
          <a:p>
            <a:pPr rtl="1"/>
            <a:endParaRPr lang="ar-JO" dirty="0">
              <a:solidFill>
                <a:schemeClr val="accent1">
                  <a:lumMod val="75000"/>
                </a:schemeClr>
              </a:solidFill>
              <a:latin typeface="Futura Bk BT" pitchFamily="34" charset="0"/>
            </a:endParaRPr>
          </a:p>
          <a:p>
            <a:pPr rtl="1"/>
            <a:r>
              <a:rPr lang="ar-JO" sz="3000" b="1" dirty="0">
                <a:solidFill>
                  <a:schemeClr val="accent1">
                    <a:lumMod val="75000"/>
                  </a:schemeClr>
                </a:solidFill>
                <a:latin typeface="Futura Bk BT" pitchFamily="34" charset="0"/>
              </a:rPr>
              <a:t>أمجد صبحي قبها / </a:t>
            </a:r>
            <a:r>
              <a:rPr lang="ar-SA" sz="3000" b="1" dirty="0">
                <a:solidFill>
                  <a:schemeClr val="accent1">
                    <a:lumMod val="75000"/>
                  </a:schemeClr>
                </a:solidFill>
                <a:latin typeface="Futura Bk BT" pitchFamily="34" charset="0"/>
              </a:rPr>
              <a:t>مدير دائرة الشؤون القانونية</a:t>
            </a:r>
          </a:p>
          <a:p>
            <a:pPr rtl="1"/>
            <a:r>
              <a:rPr lang="ar-JO" sz="3000" b="1" dirty="0">
                <a:solidFill>
                  <a:schemeClr val="accent1">
                    <a:lumMod val="75000"/>
                  </a:schemeClr>
                </a:solidFill>
                <a:latin typeface="Futura Bk BT" pitchFamily="34" charset="0"/>
              </a:rPr>
              <a:t>هيئة سوق راس المال الفلسطينية</a:t>
            </a:r>
          </a:p>
          <a:p>
            <a:pPr rtl="1"/>
            <a:r>
              <a:rPr lang="ar-JO" sz="3000" b="1" dirty="0">
                <a:solidFill>
                  <a:schemeClr val="accent1">
                    <a:lumMod val="75000"/>
                  </a:schemeClr>
                </a:solidFill>
                <a:latin typeface="Futura Bk BT" pitchFamily="34" charset="0"/>
              </a:rPr>
              <a:t>2022</a:t>
            </a:r>
            <a:endParaRPr lang="pt-BR" sz="3000" b="1" dirty="0">
              <a:solidFill>
                <a:schemeClr val="accent1">
                  <a:lumMod val="75000"/>
                </a:schemeClr>
              </a:solidFill>
              <a:latin typeface="Futura Bk BT" pitchFamily="34" charset="0"/>
            </a:endParaRPr>
          </a:p>
        </p:txBody>
      </p:sp>
      <p:pic>
        <p:nvPicPr>
          <p:cNvPr id="4" name="Picture 3">
            <a:extLst>
              <a:ext uri="{FF2B5EF4-FFF2-40B4-BE49-F238E27FC236}">
                <a16:creationId xmlns:a16="http://schemas.microsoft.com/office/drawing/2014/main" id="{93F89500-3F52-4C4D-9AE8-83E404BF5B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35890" y="376502"/>
            <a:ext cx="5920220" cy="1585461"/>
          </a:xfrm>
          <a:prstGeom prst="rect">
            <a:avLst/>
          </a:prstGeom>
          <a:noFill/>
          <a:ln>
            <a:noFill/>
          </a:ln>
        </p:spPr>
      </p:pic>
    </p:spTree>
    <p:extLst>
      <p:ext uri="{BB962C8B-B14F-4D97-AF65-F5344CB8AC3E}">
        <p14:creationId xmlns:p14="http://schemas.microsoft.com/office/powerpoint/2010/main" val="227585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B9117B-CD01-47F4-AC31-E759FA102AE5}"/>
              </a:ext>
            </a:extLst>
          </p:cNvPr>
          <p:cNvSpPr>
            <a:spLocks noGrp="1"/>
          </p:cNvSpPr>
          <p:nvPr>
            <p:ph idx="1"/>
          </p:nvPr>
        </p:nvSpPr>
        <p:spPr>
          <a:xfrm>
            <a:off x="696913" y="722313"/>
            <a:ext cx="10656887" cy="5454650"/>
          </a:xfrm>
        </p:spPr>
        <p:txBody>
          <a:bodyPr>
            <a:normAutofit/>
          </a:bodyPr>
          <a:lstStyle/>
          <a:p>
            <a:pPr marL="0" indent="0" algn="just" rtl="1">
              <a:buNone/>
            </a:pPr>
            <a:endParaRPr lang="ar-SA" dirty="0"/>
          </a:p>
          <a:p>
            <a:pPr marL="0" indent="0" algn="ctr" rtl="1">
              <a:lnSpc>
                <a:spcPct val="100000"/>
              </a:lnSpc>
              <a:buNone/>
            </a:pPr>
            <a:r>
              <a:rPr lang="ar-SA" sz="2100" dirty="0">
                <a:solidFill>
                  <a:srgbClr val="0070C0"/>
                </a:solidFill>
                <a:latin typeface="Sakkal Majalla" pitchFamily="2" charset="-78"/>
                <a:cs typeface="Sakkal Majalla" pitchFamily="2" charset="-78"/>
              </a:rPr>
              <a:t>مقدمة</a:t>
            </a:r>
          </a:p>
          <a:p>
            <a:pPr marL="457200" indent="-457200" algn="just" rtl="1">
              <a:lnSpc>
                <a:spcPct val="100000"/>
              </a:lnSpc>
              <a:buFont typeface="Wingdings" panose="05000000000000000000" pitchFamily="2" charset="2"/>
              <a:buChar char="ü"/>
            </a:pPr>
            <a:endParaRPr lang="ar-SA" sz="2100" dirty="0">
              <a:solidFill>
                <a:srgbClr val="0070C0"/>
              </a:solidFill>
              <a:latin typeface="Sakkal Majalla" pitchFamily="2" charset="-78"/>
              <a:cs typeface="Sakkal Majalla" pitchFamily="2" charset="-78"/>
            </a:endParaRPr>
          </a:p>
          <a:p>
            <a:pPr marL="457200" indent="-457200" algn="just" rtl="1">
              <a:lnSpc>
                <a:spcPct val="100000"/>
              </a:lnSpc>
              <a:buFont typeface="Wingdings" panose="05000000000000000000" pitchFamily="2" charset="2"/>
              <a:buChar char="ü"/>
            </a:pPr>
            <a:r>
              <a:rPr lang="ar-SA" sz="2100" dirty="0">
                <a:solidFill>
                  <a:srgbClr val="0070C0"/>
                </a:solidFill>
                <a:latin typeface="Sakkal Majalla" pitchFamily="2" charset="-78"/>
                <a:cs typeface="Sakkal Majalla" pitchFamily="2" charset="-78"/>
              </a:rPr>
              <a:t>عملت هيئة سوق رأس المال مع مؤسسة التمويل الدولية في العام 2021 على تطوير الاستراتيجي لتطوير الخدمات المالية الإسلامية 2021-2026، حيث شمل الإطار آلية تطوير الخدمات المالية بشقيها المصرفي "المصارف ومؤسسات الإقراض"، والخدمات المالية غير المصرفية "التأمين التكافلي، الإجارة، المؤشر الإسلامي في السوق المالي، الصكوك، والتمويل الاجتماعي الإسلامي."</a:t>
            </a:r>
            <a:endParaRPr lang="en-US" sz="2100" dirty="0">
              <a:solidFill>
                <a:srgbClr val="0070C0"/>
              </a:solidFill>
              <a:latin typeface="Sakkal Majalla" pitchFamily="2" charset="-78"/>
              <a:cs typeface="Sakkal Majalla" pitchFamily="2" charset="-78"/>
            </a:endParaRPr>
          </a:p>
          <a:p>
            <a:pPr marL="457200" indent="-457200" algn="just" rtl="1">
              <a:lnSpc>
                <a:spcPct val="100000"/>
              </a:lnSpc>
              <a:buFont typeface="Wingdings" panose="05000000000000000000" pitchFamily="2" charset="2"/>
              <a:buChar char="ü"/>
            </a:pPr>
            <a:endParaRPr lang="ar-SA" sz="2100" dirty="0">
              <a:solidFill>
                <a:srgbClr val="0070C0"/>
              </a:solidFill>
              <a:latin typeface="Sakkal Majalla" pitchFamily="2" charset="-78"/>
              <a:cs typeface="Sakkal Majalla" pitchFamily="2" charset="-78"/>
            </a:endParaRPr>
          </a:p>
          <a:p>
            <a:pPr marL="457200" indent="-457200" algn="just" rtl="1">
              <a:lnSpc>
                <a:spcPct val="100000"/>
              </a:lnSpc>
              <a:buFont typeface="Wingdings" panose="05000000000000000000" pitchFamily="2" charset="2"/>
              <a:buChar char="ü"/>
            </a:pPr>
            <a:r>
              <a:rPr lang="ar-SA" sz="2100" dirty="0">
                <a:solidFill>
                  <a:srgbClr val="0070C0"/>
                </a:solidFill>
                <a:latin typeface="Sakkal Majalla" pitchFamily="2" charset="-78"/>
                <a:cs typeface="Sakkal Majalla" pitchFamily="2" charset="-78"/>
              </a:rPr>
              <a:t>ويقصد بالتمويل الاجتماعي </a:t>
            </a:r>
            <a:r>
              <a:rPr lang="ar-JO" sz="2100" dirty="0">
                <a:solidFill>
                  <a:srgbClr val="0070C0"/>
                </a:solidFill>
                <a:latin typeface="Sakkal Majalla" pitchFamily="2" charset="-78"/>
                <a:cs typeface="Sakkal Majalla" pitchFamily="2" charset="-78"/>
              </a:rPr>
              <a:t>الإسلامي وفقاً لمجلس الخدمات المالية الإسلامية (2019) بأنه "أنشطة التمويل المتوافقة مع أحكام الشريعة الإسلامية والتي يتم القيام بها لأغراض غير ربحية و/أو رفاهية المجتمع". وتشمل مؤسسات التمويل الاجتماعي المؤسسات الوقفية (أي المؤسسات التي أقيمت كأوقاف)، والتي تعتبر وسيلة فعالة للمساهمة في تحقيق التمكين والتكافل الاقتصادي، </a:t>
            </a:r>
            <a:r>
              <a:rPr lang="ar-JO" sz="2100" b="1" u="sng" dirty="0">
                <a:solidFill>
                  <a:srgbClr val="0070C0"/>
                </a:solidFill>
                <a:latin typeface="Sakkal Majalla" pitchFamily="2" charset="-78"/>
                <a:cs typeface="Sakkal Majalla" pitchFamily="2" charset="-78"/>
              </a:rPr>
              <a:t>ولكن هذا النوع لم يستغل بشكل كامل بعد. فبما يملكه من تنوع في أساليبه، </a:t>
            </a:r>
            <a:r>
              <a:rPr lang="ar-JO" sz="2100" dirty="0">
                <a:solidFill>
                  <a:srgbClr val="0070C0"/>
                </a:solidFill>
                <a:latin typeface="Sakkal Majalla" pitchFamily="2" charset="-78"/>
                <a:cs typeface="Sakkal Majalla" pitchFamily="2" charset="-78"/>
              </a:rPr>
              <a:t>والتي يعتبر الوقف من أهم أشكال التمويل الخيري غير الربحي.</a:t>
            </a:r>
            <a:endParaRPr lang="en-US" sz="2100" dirty="0">
              <a:solidFill>
                <a:srgbClr val="0070C0"/>
              </a:solidFill>
              <a:latin typeface="Sakkal Majalla" pitchFamily="2" charset="-78"/>
              <a:cs typeface="Sakkal Majalla" pitchFamily="2" charset="-78"/>
            </a:endParaRPr>
          </a:p>
          <a:p>
            <a:pPr algn="just" rtl="1"/>
            <a:endParaRPr lang="en-US" dirty="0"/>
          </a:p>
          <a:p>
            <a:pPr marL="0" indent="0">
              <a:buNone/>
            </a:pPr>
            <a:endParaRPr lang="en-US" dirty="0"/>
          </a:p>
        </p:txBody>
      </p:sp>
    </p:spTree>
    <p:extLst>
      <p:ext uri="{BB962C8B-B14F-4D97-AF65-F5344CB8AC3E}">
        <p14:creationId xmlns:p14="http://schemas.microsoft.com/office/powerpoint/2010/main" val="146545944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32568A0-9804-4416-A939-0A8C827916DD}"/>
              </a:ext>
            </a:extLst>
          </p:cNvPr>
          <p:cNvSpPr>
            <a:spLocks noGrp="1"/>
          </p:cNvSpPr>
          <p:nvPr>
            <p:ph type="subTitle" idx="1"/>
          </p:nvPr>
        </p:nvSpPr>
        <p:spPr>
          <a:xfrm>
            <a:off x="478796" y="1190716"/>
            <a:ext cx="11234407" cy="5063780"/>
          </a:xfrm>
        </p:spPr>
        <p:txBody>
          <a:bodyPr>
            <a:normAutofit lnSpcReduction="10000"/>
          </a:bodyPr>
          <a:lstStyle/>
          <a:p>
            <a:pPr rtl="1"/>
            <a:r>
              <a:rPr lang="ar-JO" sz="5000" b="1" dirty="0">
                <a:solidFill>
                  <a:srgbClr val="0070C0"/>
                </a:solidFill>
                <a:latin typeface="Sakkal Majalla" pitchFamily="2" charset="-78"/>
                <a:cs typeface="Sakkal Majalla" pitchFamily="2" charset="-78"/>
              </a:rPr>
              <a:t>غاياتها</a:t>
            </a:r>
            <a:endParaRPr lang="ar-JO" sz="2800" dirty="0">
              <a:solidFill>
                <a:srgbClr val="333333"/>
              </a:solidFill>
              <a:latin typeface="Conv_AlinmaTheSans-Plain"/>
            </a:endParaRPr>
          </a:p>
          <a:p>
            <a:pPr marL="457200" indent="-457200" algn="just" rtl="1">
              <a:buFont typeface="Wingdings" panose="05000000000000000000" pitchFamily="2" charset="2"/>
              <a:buChar char="ü"/>
            </a:pPr>
            <a:r>
              <a:rPr lang="ar-SA" sz="3000" dirty="0">
                <a:solidFill>
                  <a:srgbClr val="0070C0"/>
                </a:solidFill>
                <a:latin typeface="Sakkal Majalla" pitchFamily="2" charset="-78"/>
                <a:cs typeface="Sakkal Majalla" pitchFamily="2" charset="-78"/>
              </a:rPr>
              <a:t>تلعب </a:t>
            </a:r>
            <a:r>
              <a:rPr lang="ar-JO" sz="3000" dirty="0">
                <a:solidFill>
                  <a:srgbClr val="0070C0"/>
                </a:solidFill>
                <a:latin typeface="Sakkal Majalla" pitchFamily="2" charset="-78"/>
                <a:cs typeface="Sakkal Majalla" pitchFamily="2" charset="-78"/>
              </a:rPr>
              <a:t>دورًا مهمًا في المساعدة على تحقيق هدفين من أهداف التنمية المستدامة التي حددتها الأمم المتحدة والمتمثلين في إنهاء الفقر المدقع على مستوى العالم بحلول عام 2030 وتعزيز الرخاء المشترك عبر زيادة دخل نحو 40% من سكان العالم</a:t>
            </a:r>
            <a:r>
              <a:rPr lang="ar-SA" sz="3000" dirty="0">
                <a:solidFill>
                  <a:srgbClr val="0070C0"/>
                </a:solidFill>
                <a:latin typeface="Sakkal Majalla" pitchFamily="2" charset="-78"/>
                <a:cs typeface="Sakkal Majalla" pitchFamily="2" charset="-78"/>
              </a:rPr>
              <a:t>، مما يعمل على </a:t>
            </a:r>
            <a:r>
              <a:rPr lang="ar-JO" sz="3000" dirty="0">
                <a:solidFill>
                  <a:srgbClr val="0070C0"/>
                </a:solidFill>
                <a:latin typeface="Sakkal Majalla" pitchFamily="2" charset="-78"/>
                <a:cs typeface="Sakkal Majalla" pitchFamily="2" charset="-78"/>
              </a:rPr>
              <a:t>الاستقرار الاجتماعي والحياتي للجهات المحتاجة.</a:t>
            </a:r>
          </a:p>
          <a:p>
            <a:pPr marL="457200" indent="-457200" algn="just"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الاستقلال المالي والاجتماعي للجهات المحتاجة.</a:t>
            </a:r>
          </a:p>
          <a:p>
            <a:pPr marL="457200" indent="-457200" algn="just"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التنمية من خلال رأس المال المؤسسي.</a:t>
            </a:r>
            <a:endParaRPr lang="ar-SA" sz="3000" dirty="0">
              <a:solidFill>
                <a:srgbClr val="0070C0"/>
              </a:solidFill>
              <a:latin typeface="Sakkal Majalla" pitchFamily="2" charset="-78"/>
              <a:cs typeface="Sakkal Majalla" pitchFamily="2" charset="-78"/>
            </a:endParaRPr>
          </a:p>
          <a:p>
            <a:pPr marL="457200" indent="-457200" algn="just"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تعتبر أداة </a:t>
            </a:r>
            <a:r>
              <a:rPr lang="ar-SA" sz="3000" dirty="0">
                <a:solidFill>
                  <a:srgbClr val="0070C0"/>
                </a:solidFill>
                <a:latin typeface="Sakkal Majalla" pitchFamily="2" charset="-78"/>
                <a:cs typeface="Sakkal Majalla" pitchFamily="2" charset="-78"/>
              </a:rPr>
              <a:t>مثال</a:t>
            </a:r>
            <a:r>
              <a:rPr lang="ar-JO" sz="3000" dirty="0">
                <a:solidFill>
                  <a:srgbClr val="0070C0"/>
                </a:solidFill>
                <a:latin typeface="Sakkal Majalla" pitchFamily="2" charset="-78"/>
                <a:cs typeface="Sakkal Majalla" pitchFamily="2" charset="-78"/>
              </a:rPr>
              <a:t>ية لإنشاء الأصول والحفاظ عليها بشكل يضمن استمرار تدفق الموارد لدعم خدمات التعليم والرعاية الصحية والحاجات الاجتماعية الأخرى. </a:t>
            </a:r>
            <a:r>
              <a:rPr lang="ar-SA" sz="3000" dirty="0">
                <a:solidFill>
                  <a:srgbClr val="0070C0"/>
                </a:solidFill>
                <a:latin typeface="Sakkal Majalla" pitchFamily="2" charset="-78"/>
                <a:cs typeface="Sakkal Majalla" pitchFamily="2" charset="-78"/>
              </a:rPr>
              <a:t>ولها </a:t>
            </a:r>
            <a:r>
              <a:rPr lang="ar-JO" sz="3000" dirty="0">
                <a:solidFill>
                  <a:srgbClr val="0070C0"/>
                </a:solidFill>
                <a:latin typeface="Sakkal Majalla" pitchFamily="2" charset="-78"/>
                <a:cs typeface="Sakkal Majalla" pitchFamily="2" charset="-78"/>
              </a:rPr>
              <a:t>دوراً حاسماً في تحقيق الرؤية العالمية لتوليد فرص كافية لكسب الدخل، (بنك التنمية الإسلامي والبنك الدولي، </a:t>
            </a:r>
            <a:r>
              <a:rPr lang="en-GB" sz="3000" dirty="0">
                <a:solidFill>
                  <a:srgbClr val="0070C0"/>
                </a:solidFill>
                <a:latin typeface="Sakkal Majalla" pitchFamily="2" charset="-78"/>
                <a:cs typeface="Sakkal Majalla" pitchFamily="2" charset="-78"/>
              </a:rPr>
              <a:t>2016</a:t>
            </a:r>
            <a:r>
              <a:rPr lang="ar-JO" sz="3000" dirty="0">
                <a:solidFill>
                  <a:srgbClr val="0070C0"/>
                </a:solidFill>
                <a:latin typeface="Sakkal Majalla" pitchFamily="2" charset="-78"/>
                <a:cs typeface="Sakkal Majalla" pitchFamily="2" charset="-78"/>
              </a:rPr>
              <a:t>).</a:t>
            </a:r>
          </a:p>
          <a:p>
            <a:pPr marL="457200" indent="-457200" algn="just"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تعزيز الدور التنموي لمؤسسة الأوقاف.</a:t>
            </a:r>
          </a:p>
          <a:p>
            <a:pPr marL="457200" indent="-457200" algn="just" rtl="1">
              <a:buFont typeface="Wingdings" panose="05000000000000000000" pitchFamily="2" charset="2"/>
              <a:buChar char="ü"/>
            </a:pPr>
            <a:endParaRPr lang="ar-TN" sz="3300" b="1" dirty="0">
              <a:solidFill>
                <a:srgbClr val="0070C0"/>
              </a:solidFill>
              <a:latin typeface="Sakkal Majalla" pitchFamily="2" charset="-78"/>
              <a:cs typeface="Sakkal Majalla" pitchFamily="2" charset="-78"/>
            </a:endParaRPr>
          </a:p>
          <a:p>
            <a:pPr algn="r" rtl="1"/>
            <a:endParaRPr lang="pt-BR" sz="2800" b="1" dirty="0">
              <a:solidFill>
                <a:schemeClr val="accent1">
                  <a:lumMod val="75000"/>
                </a:schemeClr>
              </a:solidFill>
              <a:latin typeface="Futura Bk BT" pitchFamily="34" charset="0"/>
            </a:endParaRPr>
          </a:p>
        </p:txBody>
      </p:sp>
      <p:pic>
        <p:nvPicPr>
          <p:cNvPr id="4" name="Picture 3">
            <a:extLst>
              <a:ext uri="{FF2B5EF4-FFF2-40B4-BE49-F238E27FC236}">
                <a16:creationId xmlns:a16="http://schemas.microsoft.com/office/drawing/2014/main" id="{93F89500-3F52-4C4D-9AE8-83E404BF5B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36091" y="225273"/>
            <a:ext cx="2538699" cy="815045"/>
          </a:xfrm>
          <a:prstGeom prst="rect">
            <a:avLst/>
          </a:prstGeom>
          <a:noFill/>
          <a:ln>
            <a:noFill/>
          </a:ln>
        </p:spPr>
      </p:pic>
    </p:spTree>
    <p:extLst>
      <p:ext uri="{BB962C8B-B14F-4D97-AF65-F5344CB8AC3E}">
        <p14:creationId xmlns:p14="http://schemas.microsoft.com/office/powerpoint/2010/main" val="2747581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32568A0-9804-4416-A939-0A8C827916DD}"/>
              </a:ext>
            </a:extLst>
          </p:cNvPr>
          <p:cNvSpPr>
            <a:spLocks noGrp="1"/>
          </p:cNvSpPr>
          <p:nvPr>
            <p:ph type="subTitle" idx="1"/>
          </p:nvPr>
        </p:nvSpPr>
        <p:spPr>
          <a:xfrm>
            <a:off x="478796" y="1190716"/>
            <a:ext cx="11234407" cy="5063780"/>
          </a:xfrm>
        </p:spPr>
        <p:txBody>
          <a:bodyPr>
            <a:normAutofit/>
          </a:bodyPr>
          <a:lstStyle/>
          <a:p>
            <a:pPr rtl="1"/>
            <a:r>
              <a:rPr lang="ar-JO" sz="5000" b="1" dirty="0">
                <a:solidFill>
                  <a:srgbClr val="0070C0"/>
                </a:solidFill>
                <a:latin typeface="Sakkal Majalla" pitchFamily="2" charset="-78"/>
                <a:cs typeface="Sakkal Majalla" pitchFamily="2" charset="-78"/>
              </a:rPr>
              <a:t>طبيعتها</a:t>
            </a:r>
          </a:p>
          <a:p>
            <a:pPr algn="r" rtl="1"/>
            <a:endParaRPr lang="ar-JO" sz="2800" dirty="0">
              <a:solidFill>
                <a:srgbClr val="0070C0"/>
              </a:solidFill>
              <a:latin typeface="Sakkal Majalla" pitchFamily="2" charset="-78"/>
              <a:cs typeface="Sakkal Majalla" pitchFamily="2" charset="-78"/>
            </a:endParaRPr>
          </a:p>
          <a:p>
            <a:pPr marL="457200" indent="-457200" algn="r"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هي صناديق استثمارية مفتوحة (غير قابل للتداول)</a:t>
            </a:r>
          </a:p>
          <a:p>
            <a:pPr marL="457200" indent="-457200" algn="r"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تكون ذات طرح عام أو طرح خاص.</a:t>
            </a:r>
          </a:p>
          <a:p>
            <a:pPr marL="457200" indent="-457200" algn="r"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لا يمكن للواقف (المستثمر) استرداد قيمة الوحدة او تداولها. </a:t>
            </a:r>
          </a:p>
          <a:p>
            <a:pPr marL="457200" indent="-457200" algn="r"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تكون وحداتها موقوفة لصالح المؤسسة الخيرية. </a:t>
            </a:r>
          </a:p>
          <a:p>
            <a:pPr algn="r" rtl="1"/>
            <a:endParaRPr lang="ar-TN" sz="2800" b="1" dirty="0">
              <a:solidFill>
                <a:srgbClr val="0070C0"/>
              </a:solidFill>
              <a:latin typeface="Sakkal Majalla" pitchFamily="2" charset="-78"/>
              <a:cs typeface="Sakkal Majalla" pitchFamily="2" charset="-78"/>
            </a:endParaRPr>
          </a:p>
          <a:p>
            <a:pPr algn="r" rtl="1"/>
            <a:endParaRPr lang="pt-BR" sz="2800" b="1" dirty="0">
              <a:solidFill>
                <a:schemeClr val="accent1">
                  <a:lumMod val="75000"/>
                </a:schemeClr>
              </a:solidFill>
              <a:latin typeface="Futura Bk BT" pitchFamily="34" charset="0"/>
            </a:endParaRPr>
          </a:p>
        </p:txBody>
      </p:sp>
      <p:pic>
        <p:nvPicPr>
          <p:cNvPr id="4" name="Picture 3">
            <a:extLst>
              <a:ext uri="{FF2B5EF4-FFF2-40B4-BE49-F238E27FC236}">
                <a16:creationId xmlns:a16="http://schemas.microsoft.com/office/drawing/2014/main" id="{93F89500-3F52-4C4D-9AE8-83E404BF5B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36091" y="225273"/>
            <a:ext cx="2538699" cy="815045"/>
          </a:xfrm>
          <a:prstGeom prst="rect">
            <a:avLst/>
          </a:prstGeom>
          <a:noFill/>
          <a:ln>
            <a:noFill/>
          </a:ln>
        </p:spPr>
      </p:pic>
    </p:spTree>
    <p:extLst>
      <p:ext uri="{BB962C8B-B14F-4D97-AF65-F5344CB8AC3E}">
        <p14:creationId xmlns:p14="http://schemas.microsoft.com/office/powerpoint/2010/main" val="216329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32568A0-9804-4416-A939-0A8C827916DD}"/>
              </a:ext>
            </a:extLst>
          </p:cNvPr>
          <p:cNvSpPr>
            <a:spLocks noGrp="1"/>
          </p:cNvSpPr>
          <p:nvPr>
            <p:ph type="subTitle" idx="1"/>
          </p:nvPr>
        </p:nvSpPr>
        <p:spPr>
          <a:xfrm>
            <a:off x="478796" y="1190716"/>
            <a:ext cx="11234407" cy="5063780"/>
          </a:xfrm>
        </p:spPr>
        <p:txBody>
          <a:bodyPr>
            <a:normAutofit/>
          </a:bodyPr>
          <a:lstStyle/>
          <a:p>
            <a:pPr rtl="1"/>
            <a:r>
              <a:rPr lang="ar-JO" sz="5000" b="1" dirty="0">
                <a:solidFill>
                  <a:srgbClr val="0070C0"/>
                </a:solidFill>
                <a:latin typeface="Sakkal Majalla" pitchFamily="2" charset="-78"/>
                <a:cs typeface="Sakkal Majalla" pitchFamily="2" charset="-78"/>
              </a:rPr>
              <a:t>مميزاتها</a:t>
            </a:r>
          </a:p>
          <a:p>
            <a:pPr rtl="1"/>
            <a:endParaRPr lang="ar-JO" sz="2800" dirty="0">
              <a:solidFill>
                <a:srgbClr val="0070C0"/>
              </a:solidFill>
              <a:latin typeface="Sakkal Majalla" pitchFamily="2" charset="-78"/>
              <a:cs typeface="Sakkal Majalla" pitchFamily="2" charset="-78"/>
            </a:endParaRPr>
          </a:p>
          <a:p>
            <a:pPr marL="457200" indent="-457200" algn="just"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أحد الأوعية النظامية المناسبة لإدارة وتنمية الأوقاف بشكل مؤسسي.</a:t>
            </a:r>
          </a:p>
          <a:p>
            <a:pPr marL="457200" indent="-457200" algn="just"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العمل ضمن إطار قانوني رسمي وسياسات خاصة بالشفافية والحوكمة.</a:t>
            </a:r>
          </a:p>
          <a:p>
            <a:pPr marL="457200" indent="-457200" algn="just"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تنويع محفظة الوقف بكفاءة بما يحقق النفع لعين الوقف والواقف والجهة المستفيدة من خلال الاستثمار في أصول متعددة.</a:t>
            </a:r>
          </a:p>
          <a:p>
            <a:pPr marL="457200" indent="-457200" algn="just"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إدارة أموال الوقف من خلال فريق عمل يجمع بين التخصص المالي والشرعي. </a:t>
            </a:r>
            <a:endParaRPr lang="ar-TN" sz="3000" dirty="0">
              <a:solidFill>
                <a:srgbClr val="0070C0"/>
              </a:solidFill>
              <a:latin typeface="Sakkal Majalla" pitchFamily="2" charset="-78"/>
              <a:cs typeface="Sakkal Majalla" pitchFamily="2" charset="-78"/>
            </a:endParaRPr>
          </a:p>
          <a:p>
            <a:pPr marL="342900" indent="-342900" algn="r" rtl="1">
              <a:buFont typeface="Wingdings" panose="05000000000000000000" pitchFamily="2" charset="2"/>
              <a:buChar char="ü"/>
            </a:pPr>
            <a:endParaRPr lang="ar-TN" sz="2800" b="1" dirty="0">
              <a:solidFill>
                <a:srgbClr val="0070C0"/>
              </a:solidFill>
              <a:latin typeface="Sakkal Majalla" pitchFamily="2" charset="-78"/>
              <a:cs typeface="Sakkal Majalla" pitchFamily="2" charset="-78"/>
            </a:endParaRPr>
          </a:p>
          <a:p>
            <a:pPr algn="r" rtl="1"/>
            <a:endParaRPr lang="pt-BR" sz="2800" b="1" dirty="0">
              <a:solidFill>
                <a:schemeClr val="accent1">
                  <a:lumMod val="75000"/>
                </a:schemeClr>
              </a:solidFill>
              <a:latin typeface="Futura Bk BT" pitchFamily="34" charset="0"/>
            </a:endParaRPr>
          </a:p>
        </p:txBody>
      </p:sp>
      <p:pic>
        <p:nvPicPr>
          <p:cNvPr id="4" name="Picture 3">
            <a:extLst>
              <a:ext uri="{FF2B5EF4-FFF2-40B4-BE49-F238E27FC236}">
                <a16:creationId xmlns:a16="http://schemas.microsoft.com/office/drawing/2014/main" id="{93F89500-3F52-4C4D-9AE8-83E404BF5B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36091" y="225273"/>
            <a:ext cx="2538699" cy="815045"/>
          </a:xfrm>
          <a:prstGeom prst="rect">
            <a:avLst/>
          </a:prstGeom>
          <a:noFill/>
          <a:ln>
            <a:noFill/>
          </a:ln>
        </p:spPr>
      </p:pic>
    </p:spTree>
    <p:extLst>
      <p:ext uri="{BB962C8B-B14F-4D97-AF65-F5344CB8AC3E}">
        <p14:creationId xmlns:p14="http://schemas.microsoft.com/office/powerpoint/2010/main" val="1124330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32568A0-9804-4416-A939-0A8C827916DD}"/>
              </a:ext>
            </a:extLst>
          </p:cNvPr>
          <p:cNvSpPr>
            <a:spLocks noGrp="1"/>
          </p:cNvSpPr>
          <p:nvPr>
            <p:ph type="subTitle" idx="1"/>
          </p:nvPr>
        </p:nvSpPr>
        <p:spPr>
          <a:xfrm>
            <a:off x="478796" y="1190716"/>
            <a:ext cx="11234407" cy="5063780"/>
          </a:xfrm>
        </p:spPr>
        <p:txBody>
          <a:bodyPr>
            <a:normAutofit lnSpcReduction="10000"/>
          </a:bodyPr>
          <a:lstStyle/>
          <a:p>
            <a:pPr rtl="1"/>
            <a:r>
              <a:rPr lang="ar-JO" sz="5000" b="1" dirty="0">
                <a:solidFill>
                  <a:srgbClr val="0070C0"/>
                </a:solidFill>
                <a:latin typeface="Sakkal Majalla" pitchFamily="2" charset="-78"/>
                <a:cs typeface="Sakkal Majalla" pitchFamily="2" charset="-78"/>
              </a:rPr>
              <a:t>أفضل الممارسات لإنشاء الصندوق </a:t>
            </a:r>
          </a:p>
          <a:p>
            <a:pPr rtl="1"/>
            <a:endParaRPr lang="ar-JO" sz="2800" dirty="0">
              <a:solidFill>
                <a:srgbClr val="0070C0"/>
              </a:solidFill>
              <a:latin typeface="Sakkal Majalla" pitchFamily="2" charset="-78"/>
              <a:cs typeface="Sakkal Majalla" pitchFamily="2" charset="-78"/>
            </a:endParaRPr>
          </a:p>
          <a:p>
            <a:pPr marL="571500" indent="-571500" algn="just" rtl="1">
              <a:buFont typeface="+mj-lt"/>
              <a:buAutoNum type="arabicPeriod"/>
            </a:pPr>
            <a:r>
              <a:rPr lang="ar-TN" sz="3000" dirty="0">
                <a:solidFill>
                  <a:srgbClr val="0070C0"/>
                </a:solidFill>
                <a:latin typeface="Sakkal Majalla" pitchFamily="2" charset="-78"/>
                <a:cs typeface="Sakkal Majalla" pitchFamily="2" charset="-78"/>
              </a:rPr>
              <a:t>إعداد</a:t>
            </a:r>
            <a:r>
              <a:rPr lang="ar-TN" sz="3000" b="1" dirty="0">
                <a:solidFill>
                  <a:schemeClr val="accent2">
                    <a:lumMod val="75000"/>
                  </a:schemeClr>
                </a:solidFill>
                <a:latin typeface="Sakkal Majalla" pitchFamily="2" charset="-78"/>
                <a:cs typeface="Sakkal Majalla" pitchFamily="2" charset="-78"/>
              </a:rPr>
              <a:t> الدراسة الاستثمارية </a:t>
            </a:r>
            <a:r>
              <a:rPr lang="ar-TN" sz="3000" dirty="0">
                <a:solidFill>
                  <a:srgbClr val="0070C0"/>
                </a:solidFill>
                <a:latin typeface="Sakkal Majalla" pitchFamily="2" charset="-78"/>
                <a:cs typeface="Sakkal Majalla" pitchFamily="2" charset="-78"/>
              </a:rPr>
              <a:t>في مجال استثمار غير مخالف لأحكام الشريعة</a:t>
            </a:r>
            <a:r>
              <a:rPr lang="ar-JO" sz="3000" dirty="0">
                <a:solidFill>
                  <a:srgbClr val="0070C0"/>
                </a:solidFill>
                <a:latin typeface="Sakkal Majalla" pitchFamily="2" charset="-78"/>
                <a:cs typeface="Sakkal Majalla" pitchFamily="2" charset="-78"/>
              </a:rPr>
              <a:t>،</a:t>
            </a:r>
            <a:r>
              <a:rPr lang="ar-TN" sz="3000" dirty="0">
                <a:solidFill>
                  <a:srgbClr val="0070C0"/>
                </a:solidFill>
                <a:latin typeface="Sakkal Majalla" pitchFamily="2" charset="-78"/>
                <a:cs typeface="Sakkal Majalla" pitchFamily="2" charset="-78"/>
              </a:rPr>
              <a:t> </a:t>
            </a:r>
            <a:r>
              <a:rPr lang="ar-JO" sz="3000" dirty="0">
                <a:solidFill>
                  <a:srgbClr val="0070C0"/>
                </a:solidFill>
                <a:latin typeface="Sakkal Majalla" pitchFamily="2" charset="-78"/>
                <a:cs typeface="Sakkal Majalla" pitchFamily="2" charset="-78"/>
              </a:rPr>
              <a:t>يكون م</a:t>
            </a:r>
            <a:r>
              <a:rPr lang="ar-TN" sz="3000" dirty="0">
                <a:solidFill>
                  <a:srgbClr val="0070C0"/>
                </a:solidFill>
                <a:latin typeface="Sakkal Majalla" pitchFamily="2" charset="-78"/>
                <a:cs typeface="Sakkal Majalla" pitchFamily="2" charset="-78"/>
              </a:rPr>
              <a:t>نخفض المخاطرة،</a:t>
            </a:r>
            <a:r>
              <a:rPr lang="ar-JO" sz="3000" dirty="0">
                <a:solidFill>
                  <a:srgbClr val="0070C0"/>
                </a:solidFill>
                <a:latin typeface="Sakkal Majalla" pitchFamily="2" charset="-78"/>
                <a:cs typeface="Sakkal Majalla" pitchFamily="2" charset="-78"/>
              </a:rPr>
              <a:t> ي</a:t>
            </a:r>
            <a:r>
              <a:rPr lang="ar-TN" sz="3000" dirty="0">
                <a:solidFill>
                  <a:srgbClr val="0070C0"/>
                </a:solidFill>
                <a:latin typeface="Sakkal Majalla" pitchFamily="2" charset="-78"/>
                <a:cs typeface="Sakkal Majalla" pitchFamily="2" charset="-78"/>
              </a:rPr>
              <a:t>حقق عائد دوري مناسب ونمو رأسمالي.</a:t>
            </a:r>
          </a:p>
          <a:p>
            <a:pPr marL="514350" indent="-514350" algn="just" rtl="1">
              <a:buFont typeface="+mj-lt"/>
              <a:buAutoNum type="arabicPeriod"/>
            </a:pPr>
            <a:r>
              <a:rPr lang="ar-JO" sz="3000" dirty="0" err="1">
                <a:solidFill>
                  <a:srgbClr val="0070C0"/>
                </a:solidFill>
                <a:latin typeface="Sakkal Majalla" pitchFamily="2" charset="-78"/>
                <a:cs typeface="Sakkal Majalla" pitchFamily="2" charset="-78"/>
              </a:rPr>
              <a:t>إع</a:t>
            </a:r>
            <a:r>
              <a:rPr lang="ar-TN" sz="3000" dirty="0">
                <a:solidFill>
                  <a:srgbClr val="0070C0"/>
                </a:solidFill>
                <a:latin typeface="Sakkal Majalla" pitchFamily="2" charset="-78"/>
                <a:cs typeface="Sakkal Majalla" pitchFamily="2" charset="-78"/>
              </a:rPr>
              <a:t>داد </a:t>
            </a:r>
            <a:r>
              <a:rPr lang="ar-TN" sz="3000" b="1" dirty="0">
                <a:solidFill>
                  <a:schemeClr val="accent2">
                    <a:lumMod val="75000"/>
                  </a:schemeClr>
                </a:solidFill>
                <a:latin typeface="Sakkal Majalla" pitchFamily="2" charset="-78"/>
                <a:cs typeface="Sakkal Majalla" pitchFamily="2" charset="-78"/>
              </a:rPr>
              <a:t>اتفاقية شروط وأحكام صندوق </a:t>
            </a:r>
            <a:r>
              <a:rPr lang="ar-JO" sz="3000" dirty="0">
                <a:solidFill>
                  <a:srgbClr val="0070C0"/>
                </a:solidFill>
                <a:latin typeface="Sakkal Majalla" pitchFamily="2" charset="-78"/>
                <a:cs typeface="Sakkal Majalla" pitchFamily="2" charset="-78"/>
              </a:rPr>
              <a:t>ي</a:t>
            </a:r>
            <a:r>
              <a:rPr lang="ar-TN" sz="3000" dirty="0">
                <a:solidFill>
                  <a:srgbClr val="0070C0"/>
                </a:solidFill>
                <a:latin typeface="Sakkal Majalla" pitchFamily="2" charset="-78"/>
                <a:cs typeface="Sakkal Majalla" pitchFamily="2" charset="-78"/>
              </a:rPr>
              <a:t>راعى توافر الضوابط الشرعية للوقف، من الديمومة وعدم انقطاعه، وأن يكون غير محدد المدة، وغير قابل لاستبدال الوحدات</a:t>
            </a:r>
            <a:r>
              <a:rPr lang="ar-JO" sz="3000" dirty="0">
                <a:solidFill>
                  <a:srgbClr val="0070C0"/>
                </a:solidFill>
                <a:latin typeface="Sakkal Majalla" pitchFamily="2" charset="-78"/>
                <a:cs typeface="Sakkal Majalla" pitchFamily="2" charset="-78"/>
              </a:rPr>
              <a:t> </a:t>
            </a:r>
            <a:r>
              <a:rPr lang="ar-TN" sz="3000" dirty="0">
                <a:solidFill>
                  <a:srgbClr val="0070C0"/>
                </a:solidFill>
                <a:latin typeface="Sakkal Majalla" pitchFamily="2" charset="-78"/>
                <a:cs typeface="Sakkal Majalla" pitchFamily="2" charset="-78"/>
              </a:rPr>
              <a:t>إلا حال الضرورة .</a:t>
            </a:r>
          </a:p>
          <a:p>
            <a:pPr marL="514350" indent="-514350" algn="just" rtl="1">
              <a:buFont typeface="+mj-lt"/>
              <a:buAutoNum type="arabicPeriod"/>
            </a:pPr>
            <a:r>
              <a:rPr lang="ar-TN" sz="3000" dirty="0">
                <a:solidFill>
                  <a:srgbClr val="0070C0"/>
                </a:solidFill>
                <a:latin typeface="Sakkal Majalla" pitchFamily="2" charset="-78"/>
                <a:cs typeface="Sakkal Majalla" pitchFamily="2" charset="-78"/>
              </a:rPr>
              <a:t>تقديم </a:t>
            </a:r>
            <a:r>
              <a:rPr lang="ar-TN" sz="3000" b="1" dirty="0">
                <a:solidFill>
                  <a:schemeClr val="accent2">
                    <a:lumMod val="75000"/>
                  </a:schemeClr>
                </a:solidFill>
                <a:latin typeface="Sakkal Majalla" pitchFamily="2" charset="-78"/>
                <a:cs typeface="Sakkal Majalla" pitchFamily="2" charset="-78"/>
              </a:rPr>
              <a:t>طلب إنشاء الصندوق </a:t>
            </a:r>
            <a:r>
              <a:rPr lang="ar-TN" sz="3000" dirty="0">
                <a:solidFill>
                  <a:srgbClr val="0070C0"/>
                </a:solidFill>
                <a:latin typeface="Sakkal Majalla" pitchFamily="2" charset="-78"/>
                <a:cs typeface="Sakkal Majalla" pitchFamily="2" charset="-78"/>
              </a:rPr>
              <a:t>إلى </a:t>
            </a:r>
            <a:r>
              <a:rPr lang="ar-JO" sz="3000" dirty="0">
                <a:solidFill>
                  <a:srgbClr val="0070C0"/>
                </a:solidFill>
                <a:latin typeface="Sakkal Majalla" pitchFamily="2" charset="-78"/>
                <a:cs typeface="Sakkal Majalla" pitchFamily="2" charset="-78"/>
              </a:rPr>
              <a:t>الجهة الرقابية</a:t>
            </a:r>
            <a:r>
              <a:rPr lang="ar-TN" sz="3000" dirty="0">
                <a:solidFill>
                  <a:srgbClr val="0070C0"/>
                </a:solidFill>
                <a:latin typeface="Sakkal Majalla" pitchFamily="2" charset="-78"/>
                <a:cs typeface="Sakkal Majalla" pitchFamily="2" charset="-78"/>
              </a:rPr>
              <a:t> </a:t>
            </a:r>
            <a:r>
              <a:rPr lang="ar-JO" sz="3000" dirty="0">
                <a:solidFill>
                  <a:srgbClr val="0070C0"/>
                </a:solidFill>
                <a:latin typeface="Sakkal Majalla" pitchFamily="2" charset="-78"/>
                <a:cs typeface="Sakkal Majalla" pitchFamily="2" charset="-78"/>
              </a:rPr>
              <a:t>من </a:t>
            </a:r>
            <a:r>
              <a:rPr lang="ar-TN" sz="3000" dirty="0">
                <a:solidFill>
                  <a:srgbClr val="0070C0"/>
                </a:solidFill>
                <a:latin typeface="Sakkal Majalla" pitchFamily="2" charset="-78"/>
                <a:cs typeface="Sakkal Majalla" pitchFamily="2" charset="-78"/>
              </a:rPr>
              <a:t>قبل جهة مرخص لها.</a:t>
            </a:r>
          </a:p>
          <a:p>
            <a:pPr marL="514350" indent="-514350" algn="just" rtl="1">
              <a:buFont typeface="+mj-lt"/>
              <a:buAutoNum type="arabicPeriod"/>
            </a:pPr>
            <a:r>
              <a:rPr lang="ar-TN" sz="3000" dirty="0">
                <a:solidFill>
                  <a:srgbClr val="0070C0"/>
                </a:solidFill>
                <a:latin typeface="Sakkal Majalla" pitchFamily="2" charset="-78"/>
                <a:cs typeface="Sakkal Majalla" pitchFamily="2" charset="-78"/>
              </a:rPr>
              <a:t>طرح</a:t>
            </a:r>
            <a:r>
              <a:rPr lang="ar-TN" sz="3000" b="1" dirty="0">
                <a:solidFill>
                  <a:schemeClr val="accent2">
                    <a:lumMod val="75000"/>
                  </a:schemeClr>
                </a:solidFill>
                <a:latin typeface="Sakkal Majalla" pitchFamily="2" charset="-78"/>
                <a:cs typeface="Sakkal Majalla" pitchFamily="2" charset="-78"/>
              </a:rPr>
              <a:t> الوحدات الاستثمارية </a:t>
            </a:r>
            <a:r>
              <a:rPr lang="ar-TN" sz="3000" b="1" dirty="0" err="1">
                <a:solidFill>
                  <a:schemeClr val="accent2">
                    <a:lumMod val="75000"/>
                  </a:schemeClr>
                </a:solidFill>
                <a:latin typeface="Sakkal Majalla" pitchFamily="2" charset="-78"/>
                <a:cs typeface="Sakkal Majalla" pitchFamily="2" charset="-78"/>
              </a:rPr>
              <a:t>للا</a:t>
            </a:r>
            <a:r>
              <a:rPr lang="ar-JO" sz="3000" b="1" dirty="0" err="1">
                <a:solidFill>
                  <a:schemeClr val="accent2">
                    <a:lumMod val="75000"/>
                  </a:schemeClr>
                </a:solidFill>
                <a:latin typeface="Sakkal Majalla" pitchFamily="2" charset="-78"/>
                <a:cs typeface="Sakkal Majalla" pitchFamily="2" charset="-78"/>
              </a:rPr>
              <a:t>كتتاب</a:t>
            </a:r>
            <a:r>
              <a:rPr lang="ar-TN" sz="3000" b="1" dirty="0">
                <a:solidFill>
                  <a:schemeClr val="accent2">
                    <a:lumMod val="75000"/>
                  </a:schemeClr>
                </a:solidFill>
                <a:latin typeface="Sakkal Majalla" pitchFamily="2" charset="-78"/>
                <a:cs typeface="Sakkal Majalla" pitchFamily="2" charset="-78"/>
              </a:rPr>
              <a:t> </a:t>
            </a:r>
            <a:r>
              <a:rPr lang="ar-TN" sz="3000" dirty="0">
                <a:solidFill>
                  <a:srgbClr val="0070C0"/>
                </a:solidFill>
                <a:latin typeface="Sakkal Majalla" pitchFamily="2" charset="-78"/>
                <a:cs typeface="Sakkal Majalla" pitchFamily="2" charset="-78"/>
              </a:rPr>
              <a:t>على عموم الواقفين</a:t>
            </a:r>
            <a:r>
              <a:rPr lang="ar-JO" sz="3000" dirty="0">
                <a:solidFill>
                  <a:srgbClr val="0070C0"/>
                </a:solidFill>
                <a:latin typeface="Sakkal Majalla" pitchFamily="2" charset="-78"/>
                <a:cs typeface="Sakkal Majalla" pitchFamily="2" charset="-78"/>
              </a:rPr>
              <a:t> </a:t>
            </a:r>
            <a:r>
              <a:rPr lang="ar-TN" sz="3000" dirty="0">
                <a:solidFill>
                  <a:srgbClr val="0070C0"/>
                </a:solidFill>
                <a:latin typeface="Sakkal Majalla" pitchFamily="2" charset="-78"/>
                <a:cs typeface="Sakkal Majalla" pitchFamily="2" charset="-78"/>
              </a:rPr>
              <a:t>بعد الموافقة على إنشاء الصندوق. </a:t>
            </a:r>
            <a:endParaRPr lang="ar-JO" sz="3000" dirty="0">
              <a:solidFill>
                <a:srgbClr val="0070C0"/>
              </a:solidFill>
              <a:latin typeface="Sakkal Majalla" pitchFamily="2" charset="-78"/>
              <a:cs typeface="Sakkal Majalla" pitchFamily="2" charset="-78"/>
            </a:endParaRPr>
          </a:p>
          <a:p>
            <a:pPr marL="514350" indent="-514350" algn="just" rtl="1">
              <a:buFont typeface="+mj-lt"/>
              <a:buAutoNum type="arabicPeriod"/>
            </a:pPr>
            <a:r>
              <a:rPr lang="ar-TN" sz="3000" dirty="0">
                <a:solidFill>
                  <a:srgbClr val="0070C0"/>
                </a:solidFill>
                <a:latin typeface="Sakkal Majalla" pitchFamily="2" charset="-78"/>
                <a:cs typeface="Sakkal Majalla" pitchFamily="2" charset="-78"/>
              </a:rPr>
              <a:t>إبرام </a:t>
            </a:r>
            <a:r>
              <a:rPr lang="ar-TN" sz="3000" b="1" dirty="0">
                <a:solidFill>
                  <a:schemeClr val="accent2">
                    <a:lumMod val="75000"/>
                  </a:schemeClr>
                </a:solidFill>
                <a:latin typeface="Sakkal Majalla" pitchFamily="2" charset="-78"/>
                <a:cs typeface="Sakkal Majalla" pitchFamily="2" charset="-78"/>
              </a:rPr>
              <a:t>الاتفاقية بين الو</a:t>
            </a:r>
            <a:r>
              <a:rPr lang="ar-JO" sz="3000" b="1" dirty="0">
                <a:solidFill>
                  <a:schemeClr val="accent2">
                    <a:lumMod val="75000"/>
                  </a:schemeClr>
                </a:solidFill>
                <a:latin typeface="Sakkal Majalla" pitchFamily="2" charset="-78"/>
                <a:cs typeface="Sakkal Majalla" pitchFamily="2" charset="-78"/>
              </a:rPr>
              <a:t>ا</a:t>
            </a:r>
            <a:r>
              <a:rPr lang="ar-TN" sz="3000" b="1" dirty="0">
                <a:solidFill>
                  <a:schemeClr val="accent2">
                    <a:lumMod val="75000"/>
                  </a:schemeClr>
                </a:solidFill>
                <a:latin typeface="Sakkal Majalla" pitchFamily="2" charset="-78"/>
                <a:cs typeface="Sakkal Majalla" pitchFamily="2" charset="-78"/>
              </a:rPr>
              <a:t>قف ومدير الصندوق </a:t>
            </a:r>
            <a:r>
              <a:rPr lang="ar-TN" sz="3000" dirty="0">
                <a:solidFill>
                  <a:srgbClr val="0070C0"/>
                </a:solidFill>
                <a:latin typeface="Sakkal Majalla" pitchFamily="2" charset="-78"/>
                <a:cs typeface="Sakkal Majalla" pitchFamily="2" charset="-78"/>
              </a:rPr>
              <a:t>الاستثماري الوقفي</a:t>
            </a:r>
            <a:r>
              <a:rPr lang="ar-JO" sz="3000" dirty="0">
                <a:solidFill>
                  <a:srgbClr val="0070C0"/>
                </a:solidFill>
                <a:latin typeface="Sakkal Majalla" pitchFamily="2" charset="-78"/>
                <a:cs typeface="Sakkal Majalla" pitchFamily="2" charset="-78"/>
              </a:rPr>
              <a:t>. </a:t>
            </a:r>
          </a:p>
          <a:p>
            <a:pPr marL="514350" indent="-514350" algn="just" rtl="1">
              <a:buFont typeface="+mj-lt"/>
              <a:buAutoNum type="arabicPeriod"/>
            </a:pPr>
            <a:r>
              <a:rPr lang="ar-JO" sz="3000" dirty="0">
                <a:solidFill>
                  <a:srgbClr val="0070C0"/>
                </a:solidFill>
                <a:latin typeface="Sakkal Majalla" pitchFamily="2" charset="-78"/>
                <a:cs typeface="Sakkal Majalla" pitchFamily="2" charset="-78"/>
              </a:rPr>
              <a:t>إجراء </a:t>
            </a:r>
            <a:r>
              <a:rPr lang="ar-JO" sz="3000" b="1" dirty="0">
                <a:solidFill>
                  <a:schemeClr val="accent2">
                    <a:lumMod val="75000"/>
                  </a:schemeClr>
                </a:solidFill>
                <a:latin typeface="Sakkal Majalla" pitchFamily="2" charset="-78"/>
                <a:cs typeface="Sakkal Majalla" pitchFamily="2" charset="-78"/>
              </a:rPr>
              <a:t>وقف الوحدات </a:t>
            </a:r>
            <a:r>
              <a:rPr lang="ar-JO" sz="3000" dirty="0">
                <a:solidFill>
                  <a:srgbClr val="0070C0"/>
                </a:solidFill>
                <a:latin typeface="Sakkal Majalla" pitchFamily="2" charset="-78"/>
                <a:cs typeface="Sakkal Majalla" pitchFamily="2" charset="-78"/>
              </a:rPr>
              <a:t>الاستثمارية.</a:t>
            </a:r>
          </a:p>
          <a:p>
            <a:pPr marL="514350" indent="-514350" algn="just" rtl="1">
              <a:buFont typeface="+mj-lt"/>
              <a:buAutoNum type="arabicPeriod"/>
            </a:pPr>
            <a:endParaRPr lang="ar-JO" sz="3000" dirty="0">
              <a:solidFill>
                <a:srgbClr val="0070C0"/>
              </a:solidFill>
              <a:latin typeface="Sakkal Majalla" pitchFamily="2" charset="-78"/>
              <a:cs typeface="Sakkal Majalla" pitchFamily="2" charset="-78"/>
            </a:endParaRPr>
          </a:p>
          <a:p>
            <a:pPr marL="457200" indent="-457200" algn="just" rtl="1">
              <a:buFont typeface="Wingdings" panose="05000000000000000000" pitchFamily="2" charset="2"/>
              <a:buChar char="ü"/>
            </a:pPr>
            <a:endParaRPr lang="ar-JO" sz="3200" dirty="0">
              <a:solidFill>
                <a:srgbClr val="0070C0"/>
              </a:solidFill>
              <a:latin typeface="Sakkal Majalla" pitchFamily="2" charset="-78"/>
              <a:cs typeface="Sakkal Majalla" pitchFamily="2" charset="-78"/>
            </a:endParaRPr>
          </a:p>
          <a:p>
            <a:pPr marL="457200" indent="-457200" algn="just" rtl="1">
              <a:buFont typeface="Wingdings" panose="05000000000000000000" pitchFamily="2" charset="2"/>
              <a:buChar char="ü"/>
            </a:pPr>
            <a:endParaRPr lang="ar-JO" sz="3200" dirty="0">
              <a:solidFill>
                <a:srgbClr val="0070C0"/>
              </a:solidFill>
              <a:latin typeface="Sakkal Majalla" pitchFamily="2" charset="-78"/>
              <a:cs typeface="Sakkal Majalla" pitchFamily="2" charset="-78"/>
            </a:endParaRPr>
          </a:p>
          <a:p>
            <a:pPr marL="457200" indent="-457200" algn="just" rtl="1">
              <a:buFont typeface="Wingdings" panose="05000000000000000000" pitchFamily="2" charset="2"/>
              <a:buChar char="ü"/>
            </a:pPr>
            <a:endParaRPr lang="ar-TN" sz="3200" dirty="0">
              <a:solidFill>
                <a:srgbClr val="0070C0"/>
              </a:solidFill>
              <a:latin typeface="Sakkal Majalla" pitchFamily="2" charset="-78"/>
              <a:cs typeface="Sakkal Majalla" pitchFamily="2" charset="-78"/>
            </a:endParaRPr>
          </a:p>
          <a:p>
            <a:pPr algn="r" rtl="1"/>
            <a:endParaRPr lang="ar-TN" sz="2800" dirty="0">
              <a:solidFill>
                <a:srgbClr val="0070C0"/>
              </a:solidFill>
              <a:latin typeface="Sakkal Majalla" pitchFamily="2" charset="-78"/>
              <a:cs typeface="Sakkal Majalla" pitchFamily="2" charset="-78"/>
            </a:endParaRPr>
          </a:p>
          <a:p>
            <a:pPr marL="342900" indent="-342900" algn="r" rtl="1">
              <a:buFont typeface="Wingdings" panose="05000000000000000000" pitchFamily="2" charset="2"/>
              <a:buChar char="ü"/>
            </a:pPr>
            <a:endParaRPr lang="ar-TN" sz="2800" b="1" dirty="0">
              <a:solidFill>
                <a:srgbClr val="0070C0"/>
              </a:solidFill>
              <a:latin typeface="Sakkal Majalla" pitchFamily="2" charset="-78"/>
              <a:cs typeface="Sakkal Majalla" pitchFamily="2" charset="-78"/>
            </a:endParaRPr>
          </a:p>
          <a:p>
            <a:pPr algn="r" rtl="1"/>
            <a:endParaRPr lang="pt-BR" sz="2800" b="1" dirty="0">
              <a:solidFill>
                <a:schemeClr val="accent1">
                  <a:lumMod val="75000"/>
                </a:schemeClr>
              </a:solidFill>
              <a:latin typeface="Futura Bk BT" pitchFamily="34" charset="0"/>
            </a:endParaRPr>
          </a:p>
        </p:txBody>
      </p:sp>
      <p:pic>
        <p:nvPicPr>
          <p:cNvPr id="4" name="Picture 3">
            <a:extLst>
              <a:ext uri="{FF2B5EF4-FFF2-40B4-BE49-F238E27FC236}">
                <a16:creationId xmlns:a16="http://schemas.microsoft.com/office/drawing/2014/main" id="{93F89500-3F52-4C4D-9AE8-83E404BF5B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36091" y="225273"/>
            <a:ext cx="2538699" cy="815045"/>
          </a:xfrm>
          <a:prstGeom prst="rect">
            <a:avLst/>
          </a:prstGeom>
          <a:noFill/>
          <a:ln>
            <a:noFill/>
          </a:ln>
        </p:spPr>
      </p:pic>
    </p:spTree>
    <p:extLst>
      <p:ext uri="{BB962C8B-B14F-4D97-AF65-F5344CB8AC3E}">
        <p14:creationId xmlns:p14="http://schemas.microsoft.com/office/powerpoint/2010/main" val="3660129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32568A0-9804-4416-A939-0A8C827916DD}"/>
              </a:ext>
            </a:extLst>
          </p:cNvPr>
          <p:cNvSpPr>
            <a:spLocks noGrp="1"/>
          </p:cNvSpPr>
          <p:nvPr>
            <p:ph type="subTitle" idx="1"/>
          </p:nvPr>
        </p:nvSpPr>
        <p:spPr>
          <a:xfrm>
            <a:off x="478796" y="1190716"/>
            <a:ext cx="11234407" cy="5063780"/>
          </a:xfrm>
        </p:spPr>
        <p:txBody>
          <a:bodyPr>
            <a:normAutofit/>
          </a:bodyPr>
          <a:lstStyle/>
          <a:p>
            <a:pPr rtl="1"/>
            <a:r>
              <a:rPr lang="ar-JO" sz="5000" b="1" dirty="0">
                <a:solidFill>
                  <a:srgbClr val="0070C0"/>
                </a:solidFill>
                <a:latin typeface="Sakkal Majalla" pitchFamily="2" charset="-78"/>
                <a:cs typeface="Sakkal Majalla" pitchFamily="2" charset="-78"/>
              </a:rPr>
              <a:t>وقف الوحدات الاستثمارية</a:t>
            </a:r>
          </a:p>
          <a:p>
            <a:pPr marL="457200" indent="-457200" algn="just" rtl="1">
              <a:buFont typeface="Wingdings" panose="05000000000000000000" pitchFamily="2" charset="2"/>
              <a:buChar char="ü"/>
            </a:pPr>
            <a:endParaRPr lang="ar-JO" sz="3000" dirty="0">
              <a:solidFill>
                <a:srgbClr val="0070C0"/>
              </a:solidFill>
              <a:latin typeface="Sakkal Majalla" pitchFamily="2" charset="-78"/>
              <a:cs typeface="Sakkal Majalla" pitchFamily="2" charset="-78"/>
            </a:endParaRPr>
          </a:p>
          <a:p>
            <a:pPr marL="457200" indent="-457200" algn="just"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تكون جميع وحدات الصندوق وقفاً</a:t>
            </a:r>
            <a:r>
              <a:rPr lang="ar-SA" sz="3000" dirty="0">
                <a:solidFill>
                  <a:srgbClr val="0070C0"/>
                </a:solidFill>
                <a:latin typeface="Sakkal Majalla" pitchFamily="2" charset="-78"/>
                <a:cs typeface="Sakkal Majalla" pitchFamily="2" charset="-78"/>
              </a:rPr>
              <a:t> منجزاً ومؤبدة.</a:t>
            </a:r>
            <a:endParaRPr lang="ar-JO" sz="3000" dirty="0">
              <a:solidFill>
                <a:srgbClr val="0070C0"/>
              </a:solidFill>
              <a:latin typeface="Sakkal Majalla" pitchFamily="2" charset="-78"/>
              <a:cs typeface="Sakkal Majalla" pitchFamily="2" charset="-78"/>
            </a:endParaRPr>
          </a:p>
          <a:p>
            <a:pPr marL="457200" indent="-457200" algn="just"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يتم إثبات وقفية الصندوق بالكامل أمام المحكمة المختصة.</a:t>
            </a:r>
          </a:p>
          <a:p>
            <a:pPr marL="457200" indent="-457200" algn="just"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يكون هذا الصندوق تحت إشراف:</a:t>
            </a:r>
          </a:p>
          <a:p>
            <a:pPr algn="just" rtl="1"/>
            <a:r>
              <a:rPr lang="ar-JO" sz="3000" dirty="0">
                <a:solidFill>
                  <a:srgbClr val="0070C0"/>
                </a:solidFill>
                <a:latin typeface="Sakkal Majalla" pitchFamily="2" charset="-78"/>
                <a:cs typeface="Sakkal Majalla" pitchFamily="2" charset="-78"/>
              </a:rPr>
              <a:t>        1- الجهة الرقابية باعتباره صندوقاً استثمارياً.  </a:t>
            </a:r>
          </a:p>
          <a:p>
            <a:pPr algn="just" rtl="1"/>
            <a:r>
              <a:rPr lang="ar-JO" sz="3000" dirty="0">
                <a:solidFill>
                  <a:srgbClr val="0070C0"/>
                </a:solidFill>
                <a:latin typeface="Sakkal Majalla" pitchFamily="2" charset="-78"/>
                <a:cs typeface="Sakkal Majalla" pitchFamily="2" charset="-78"/>
              </a:rPr>
              <a:t>        2- وزارة الأوقاف والشؤون الدينية باعتباره وقفاً بناء على نظام الاوقاف والشؤون الاسلامية. </a:t>
            </a:r>
          </a:p>
          <a:p>
            <a:pPr marL="457200" indent="-457200" algn="just"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يتم تحديد مصارف الصندوق الإدارية والشرعية.</a:t>
            </a:r>
          </a:p>
          <a:p>
            <a:pPr rtl="1"/>
            <a:endParaRPr lang="ar-JO" sz="2800" dirty="0">
              <a:solidFill>
                <a:srgbClr val="0070C0"/>
              </a:solidFill>
              <a:latin typeface="Sakkal Majalla" pitchFamily="2" charset="-78"/>
              <a:cs typeface="Sakkal Majalla" pitchFamily="2" charset="-78"/>
            </a:endParaRPr>
          </a:p>
          <a:p>
            <a:pPr algn="r" rtl="1"/>
            <a:endParaRPr lang="ar-TN" sz="2800" dirty="0">
              <a:solidFill>
                <a:srgbClr val="0070C0"/>
              </a:solidFill>
              <a:latin typeface="Sakkal Majalla" pitchFamily="2" charset="-78"/>
              <a:cs typeface="Sakkal Majalla" pitchFamily="2" charset="-78"/>
            </a:endParaRPr>
          </a:p>
          <a:p>
            <a:pPr marL="342900" indent="-342900" algn="r" rtl="1">
              <a:buFont typeface="Wingdings" panose="05000000000000000000" pitchFamily="2" charset="2"/>
              <a:buChar char="ü"/>
            </a:pPr>
            <a:endParaRPr lang="ar-TN" sz="2800" b="1" dirty="0">
              <a:solidFill>
                <a:srgbClr val="0070C0"/>
              </a:solidFill>
              <a:latin typeface="Sakkal Majalla" pitchFamily="2" charset="-78"/>
              <a:cs typeface="Sakkal Majalla" pitchFamily="2" charset="-78"/>
            </a:endParaRPr>
          </a:p>
          <a:p>
            <a:pPr algn="r" rtl="1"/>
            <a:endParaRPr lang="pt-BR" sz="2800" b="1" dirty="0">
              <a:solidFill>
                <a:schemeClr val="accent1">
                  <a:lumMod val="75000"/>
                </a:schemeClr>
              </a:solidFill>
              <a:latin typeface="Futura Bk BT" pitchFamily="34" charset="0"/>
            </a:endParaRPr>
          </a:p>
        </p:txBody>
      </p:sp>
      <p:pic>
        <p:nvPicPr>
          <p:cNvPr id="4" name="Picture 3">
            <a:extLst>
              <a:ext uri="{FF2B5EF4-FFF2-40B4-BE49-F238E27FC236}">
                <a16:creationId xmlns:a16="http://schemas.microsoft.com/office/drawing/2014/main" id="{93F89500-3F52-4C4D-9AE8-83E404BF5B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36091" y="225273"/>
            <a:ext cx="2538699" cy="815045"/>
          </a:xfrm>
          <a:prstGeom prst="rect">
            <a:avLst/>
          </a:prstGeom>
          <a:noFill/>
          <a:ln>
            <a:noFill/>
          </a:ln>
        </p:spPr>
      </p:pic>
    </p:spTree>
    <p:extLst>
      <p:ext uri="{BB962C8B-B14F-4D97-AF65-F5344CB8AC3E}">
        <p14:creationId xmlns:p14="http://schemas.microsoft.com/office/powerpoint/2010/main" val="638539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32568A0-9804-4416-A939-0A8C827916DD}"/>
              </a:ext>
            </a:extLst>
          </p:cNvPr>
          <p:cNvSpPr>
            <a:spLocks noGrp="1"/>
          </p:cNvSpPr>
          <p:nvPr>
            <p:ph type="subTitle" idx="1"/>
          </p:nvPr>
        </p:nvSpPr>
        <p:spPr>
          <a:xfrm>
            <a:off x="478796" y="1190716"/>
            <a:ext cx="11234407" cy="5063780"/>
          </a:xfrm>
        </p:spPr>
        <p:txBody>
          <a:bodyPr>
            <a:normAutofit/>
          </a:bodyPr>
          <a:lstStyle/>
          <a:p>
            <a:pPr rtl="1"/>
            <a:r>
              <a:rPr lang="ar-JO" sz="5000" b="1" dirty="0">
                <a:solidFill>
                  <a:srgbClr val="0070C0"/>
                </a:solidFill>
                <a:latin typeface="Sakkal Majalla" pitchFamily="2" charset="-78"/>
                <a:cs typeface="Sakkal Majalla" pitchFamily="2" charset="-78"/>
              </a:rPr>
              <a:t>سوق الصناديق الإسلامية الوقفية</a:t>
            </a:r>
          </a:p>
          <a:p>
            <a:pPr algn="r" rtl="1"/>
            <a:endParaRPr lang="ar-TN" sz="2800" dirty="0">
              <a:solidFill>
                <a:srgbClr val="0070C0"/>
              </a:solidFill>
              <a:latin typeface="Sakkal Majalla" pitchFamily="2" charset="-78"/>
              <a:cs typeface="Sakkal Majalla" pitchFamily="2" charset="-78"/>
            </a:endParaRPr>
          </a:p>
          <a:p>
            <a:pPr marL="342900" indent="-342900" algn="r"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ي</a:t>
            </a:r>
            <a:r>
              <a:rPr lang="ar-TN" sz="3000" dirty="0">
                <a:solidFill>
                  <a:srgbClr val="0070C0"/>
                </a:solidFill>
                <a:latin typeface="Sakkal Majalla" pitchFamily="2" charset="-78"/>
                <a:cs typeface="Sakkal Majalla" pitchFamily="2" charset="-78"/>
              </a:rPr>
              <a:t>شهد سوق صناديق الاستثمار الإسلامية العالمي نمواً بنسبة </a:t>
            </a:r>
            <a:r>
              <a:rPr lang="ar-TN" sz="3000" b="1" dirty="0">
                <a:solidFill>
                  <a:schemeClr val="accent2">
                    <a:lumMod val="75000"/>
                  </a:schemeClr>
                </a:solidFill>
                <a:latin typeface="Sakkal Majalla" pitchFamily="2" charset="-78"/>
                <a:cs typeface="Sakkal Majalla" pitchFamily="2" charset="-78"/>
              </a:rPr>
              <a:t>18% </a:t>
            </a:r>
            <a:r>
              <a:rPr lang="ar-TN" sz="3000" dirty="0">
                <a:solidFill>
                  <a:srgbClr val="0070C0"/>
                </a:solidFill>
                <a:latin typeface="Sakkal Majalla" pitchFamily="2" charset="-78"/>
                <a:cs typeface="Sakkal Majalla" pitchFamily="2" charset="-78"/>
              </a:rPr>
              <a:t>في المتوسط سنويا في الأصول المدارة</a:t>
            </a:r>
            <a:r>
              <a:rPr lang="ar-JO" sz="3000" dirty="0">
                <a:solidFill>
                  <a:srgbClr val="0070C0"/>
                </a:solidFill>
                <a:latin typeface="Sakkal Majalla" pitchFamily="2" charset="-78"/>
                <a:cs typeface="Sakkal Majalla" pitchFamily="2" charset="-78"/>
              </a:rPr>
              <a:t>.</a:t>
            </a:r>
          </a:p>
          <a:p>
            <a:pPr marL="342900" indent="-342900" algn="r" rtl="1">
              <a:buFont typeface="Wingdings" panose="05000000000000000000" pitchFamily="2" charset="2"/>
              <a:buChar char="ü"/>
            </a:pPr>
            <a:r>
              <a:rPr lang="ar-JO" sz="3000" dirty="0">
                <a:solidFill>
                  <a:srgbClr val="0070C0"/>
                </a:solidFill>
                <a:latin typeface="Sakkal Majalla" pitchFamily="2" charset="-78"/>
                <a:cs typeface="Sakkal Majalla" pitchFamily="2" charset="-78"/>
              </a:rPr>
              <a:t>يبلغ حجم سوق صناديق الاستثمار الإسلامية ما يقارب </a:t>
            </a:r>
            <a:r>
              <a:rPr lang="ar-JO" sz="3000" b="1" dirty="0">
                <a:solidFill>
                  <a:schemeClr val="accent2">
                    <a:lumMod val="75000"/>
                  </a:schemeClr>
                </a:solidFill>
                <a:latin typeface="Sakkal Majalla" pitchFamily="2" charset="-78"/>
                <a:cs typeface="Sakkal Majalla" pitchFamily="2" charset="-78"/>
              </a:rPr>
              <a:t>200</a:t>
            </a:r>
            <a:r>
              <a:rPr lang="ar-JO" sz="3000" dirty="0">
                <a:solidFill>
                  <a:srgbClr val="0070C0"/>
                </a:solidFill>
                <a:latin typeface="Sakkal Majalla" pitchFamily="2" charset="-78"/>
                <a:cs typeface="Sakkal Majalla" pitchFamily="2" charset="-78"/>
              </a:rPr>
              <a:t> مليار دولار. </a:t>
            </a:r>
            <a:endParaRPr lang="ar-TN" sz="3000" dirty="0">
              <a:solidFill>
                <a:srgbClr val="0070C0"/>
              </a:solidFill>
              <a:latin typeface="Sakkal Majalla" pitchFamily="2" charset="-78"/>
              <a:cs typeface="Sakkal Majalla" pitchFamily="2" charset="-78"/>
            </a:endParaRPr>
          </a:p>
          <a:p>
            <a:pPr algn="r" rtl="1"/>
            <a:endParaRPr lang="pt-BR" sz="2800" b="1" dirty="0">
              <a:solidFill>
                <a:schemeClr val="accent1">
                  <a:lumMod val="75000"/>
                </a:schemeClr>
              </a:solidFill>
              <a:latin typeface="Futura Bk BT" pitchFamily="34" charset="0"/>
            </a:endParaRPr>
          </a:p>
        </p:txBody>
      </p:sp>
      <p:pic>
        <p:nvPicPr>
          <p:cNvPr id="4" name="Picture 3">
            <a:extLst>
              <a:ext uri="{FF2B5EF4-FFF2-40B4-BE49-F238E27FC236}">
                <a16:creationId xmlns:a16="http://schemas.microsoft.com/office/drawing/2014/main" id="{93F89500-3F52-4C4D-9AE8-83E404BF5B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36091" y="225273"/>
            <a:ext cx="2538699" cy="815045"/>
          </a:xfrm>
          <a:prstGeom prst="rect">
            <a:avLst/>
          </a:prstGeom>
          <a:noFill/>
          <a:ln>
            <a:noFill/>
          </a:ln>
        </p:spPr>
      </p:pic>
    </p:spTree>
    <p:extLst>
      <p:ext uri="{BB962C8B-B14F-4D97-AF65-F5344CB8AC3E}">
        <p14:creationId xmlns:p14="http://schemas.microsoft.com/office/powerpoint/2010/main" val="2746820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32568A0-9804-4416-A939-0A8C827916DD}"/>
              </a:ext>
            </a:extLst>
          </p:cNvPr>
          <p:cNvSpPr>
            <a:spLocks noGrp="1"/>
          </p:cNvSpPr>
          <p:nvPr>
            <p:ph type="subTitle" idx="1"/>
          </p:nvPr>
        </p:nvSpPr>
        <p:spPr>
          <a:xfrm>
            <a:off x="478796" y="1190716"/>
            <a:ext cx="11234407" cy="5063780"/>
          </a:xfrm>
        </p:spPr>
        <p:txBody>
          <a:bodyPr>
            <a:normAutofit/>
          </a:bodyPr>
          <a:lstStyle/>
          <a:p>
            <a:pPr rtl="1"/>
            <a:endParaRPr lang="ar-JO" sz="5000" b="1" dirty="0">
              <a:solidFill>
                <a:srgbClr val="0070C0"/>
              </a:solidFill>
              <a:latin typeface="Sakkal Majalla" pitchFamily="2" charset="-78"/>
              <a:cs typeface="Sakkal Majalla" pitchFamily="2" charset="-78"/>
            </a:endParaRPr>
          </a:p>
          <a:p>
            <a:pPr rtl="1"/>
            <a:endParaRPr lang="ar-JO" sz="5000" b="1" dirty="0">
              <a:solidFill>
                <a:srgbClr val="0070C0"/>
              </a:solidFill>
              <a:latin typeface="Sakkal Majalla" pitchFamily="2" charset="-78"/>
              <a:cs typeface="Sakkal Majalla" pitchFamily="2" charset="-78"/>
            </a:endParaRPr>
          </a:p>
          <a:p>
            <a:pPr rtl="1"/>
            <a:r>
              <a:rPr lang="ar-JO" sz="5000" b="1" dirty="0">
                <a:solidFill>
                  <a:srgbClr val="0070C0"/>
                </a:solidFill>
                <a:latin typeface="Sakkal Majalla" pitchFamily="2" charset="-78"/>
                <a:cs typeface="Sakkal Majalla" pitchFamily="2" charset="-78"/>
              </a:rPr>
              <a:t>شكراً لحسن استماعكم</a:t>
            </a:r>
          </a:p>
          <a:p>
            <a:pPr algn="r" rtl="1"/>
            <a:endParaRPr lang="ar-TN" sz="2800" dirty="0">
              <a:solidFill>
                <a:srgbClr val="0070C0"/>
              </a:solidFill>
              <a:latin typeface="Sakkal Majalla" pitchFamily="2" charset="-78"/>
              <a:cs typeface="Sakkal Majalla" pitchFamily="2" charset="-78"/>
            </a:endParaRPr>
          </a:p>
          <a:p>
            <a:pPr marL="342900" indent="-342900" algn="r" rtl="1">
              <a:buFont typeface="Wingdings" panose="05000000000000000000" pitchFamily="2" charset="2"/>
              <a:buChar char="ü"/>
            </a:pPr>
            <a:endParaRPr lang="ar-TN" sz="2800" b="1" dirty="0">
              <a:solidFill>
                <a:srgbClr val="0070C0"/>
              </a:solidFill>
              <a:latin typeface="Sakkal Majalla" pitchFamily="2" charset="-78"/>
              <a:cs typeface="Sakkal Majalla" pitchFamily="2" charset="-78"/>
            </a:endParaRPr>
          </a:p>
          <a:p>
            <a:pPr algn="r" rtl="1"/>
            <a:endParaRPr lang="pt-BR" sz="2800" b="1" dirty="0">
              <a:solidFill>
                <a:schemeClr val="accent1">
                  <a:lumMod val="75000"/>
                </a:schemeClr>
              </a:solidFill>
              <a:latin typeface="Futura Bk BT" pitchFamily="34" charset="0"/>
            </a:endParaRPr>
          </a:p>
        </p:txBody>
      </p:sp>
      <p:pic>
        <p:nvPicPr>
          <p:cNvPr id="4" name="Picture 3">
            <a:extLst>
              <a:ext uri="{FF2B5EF4-FFF2-40B4-BE49-F238E27FC236}">
                <a16:creationId xmlns:a16="http://schemas.microsoft.com/office/drawing/2014/main" id="{93F89500-3F52-4C4D-9AE8-83E404BF5B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36091" y="225273"/>
            <a:ext cx="2538699" cy="815045"/>
          </a:xfrm>
          <a:prstGeom prst="rect">
            <a:avLst/>
          </a:prstGeom>
          <a:noFill/>
          <a:ln>
            <a:noFill/>
          </a:ln>
        </p:spPr>
      </p:pic>
    </p:spTree>
    <p:extLst>
      <p:ext uri="{BB962C8B-B14F-4D97-AF65-F5344CB8AC3E}">
        <p14:creationId xmlns:p14="http://schemas.microsoft.com/office/powerpoint/2010/main" val="313378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985</TotalTime>
  <Words>559</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Calibri Light</vt:lpstr>
      <vt:lpstr>Conv_AlinmaTheSans-Plain</vt:lpstr>
      <vt:lpstr>Futura Bk BT</vt:lpstr>
      <vt:lpstr>Futura Md BT</vt:lpstr>
      <vt:lpstr>Sakkal Majalla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murad</dc:creator>
  <cp:lastModifiedBy>Legal Affairs Manager</cp:lastModifiedBy>
  <cp:revision>146</cp:revision>
  <dcterms:modified xsi:type="dcterms:W3CDTF">2022-10-26T11:17:55Z</dcterms:modified>
</cp:coreProperties>
</file>