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sfdQuGGF+a9VqlZ909eDrctO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AD4726-D95E-4367-BF3B-E1185766D702}">
  <a:tblStyle styleId="{1EAD4726-D95E-4367-BF3B-E1185766D70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0"/>
          <p:cNvSpPr>
            <a:spLocks noGrp="1"/>
          </p:cNvSpPr>
          <p:nvPr>
            <p:ph type="pic" idx="2"/>
          </p:nvPr>
        </p:nvSpPr>
        <p:spPr>
          <a:xfrm>
            <a:off x="5183188" y="987425"/>
            <a:ext cx="6172200" cy="4873625"/>
          </a:xfrm>
          <a:prstGeom prst="rect">
            <a:avLst/>
          </a:prstGeom>
          <a:noFill/>
          <a:ln>
            <a:noFill/>
          </a:ln>
        </p:spPr>
      </p:sp>
      <p:sp>
        <p:nvSpPr>
          <p:cNvPr id="64" name="Google Shape;64;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E0B2"/>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idx="4294967295"/>
          </p:nvPr>
        </p:nvSpPr>
        <p:spPr>
          <a:xfrm>
            <a:off x="0" y="103188"/>
            <a:ext cx="12192000" cy="2557462"/>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“ONE GIANT HOUSE”</a:t>
            </a:r>
            <a:r>
              <a:rPr lang="en-US" sz="4000" b="1">
                <a:solidFill>
                  <a:srgbClr val="000000"/>
                </a:solidFill>
              </a:rPr>
              <a:t>:</a:t>
            </a:r>
            <a:r>
              <a:rPr lang="en-US" sz="4000" b="1" i="0" u="none" strike="noStrike" cap="none">
                <a:solidFill>
                  <a:srgbClr val="000000"/>
                </a:solidFill>
                <a:latin typeface="Calibri"/>
                <a:ea typeface="Calibri"/>
                <a:cs typeface="Calibri"/>
                <a:sym typeface="Calibri"/>
              </a:rPr>
              <a:t> </a:t>
            </a:r>
            <a:endParaRPr sz="4000" b="1" i="0" u="none" strike="noStrike" cap="none">
              <a:solidFill>
                <a:srgbClr val="000000"/>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4000"/>
              <a:buFont typeface="Calibri"/>
              <a:buNone/>
            </a:pPr>
            <a:r>
              <a:rPr lang="en-US" sz="2800" b="1" i="0" u="none" strike="noStrike" cap="none">
                <a:solidFill>
                  <a:srgbClr val="000000"/>
                </a:solidFill>
                <a:latin typeface="Calibri"/>
                <a:ea typeface="Calibri"/>
                <a:cs typeface="Calibri"/>
                <a:sym typeface="Calibri"/>
              </a:rPr>
              <a:t>THE ROLE OF CIVIL SOCIETY IN JERUSALEM</a:t>
            </a:r>
            <a:r>
              <a:rPr lang="en-US" sz="2800" b="1">
                <a:solidFill>
                  <a:srgbClr val="000000"/>
                </a:solidFill>
              </a:rPr>
              <a:t> </a:t>
            </a:r>
            <a:r>
              <a:rPr lang="en-US" sz="2800" b="1" i="0" u="none" strike="noStrike" cap="none">
                <a:solidFill>
                  <a:srgbClr val="000000"/>
                </a:solidFill>
                <a:latin typeface="Calibri"/>
                <a:ea typeface="Calibri"/>
                <a:cs typeface="Calibri"/>
                <a:sym typeface="Calibri"/>
              </a:rPr>
              <a:t>IN WAQF PROTECTION</a:t>
            </a:r>
            <a:endParaRPr sz="2800" b="0" i="0" u="none" strike="noStrike" cap="none">
              <a:solidFill>
                <a:schemeClr val="dk1"/>
              </a:solidFill>
              <a:latin typeface="Calibri"/>
              <a:ea typeface="Calibri"/>
              <a:cs typeface="Calibri"/>
              <a:sym typeface="Calibri"/>
            </a:endParaRPr>
          </a:p>
        </p:txBody>
      </p:sp>
      <p:sp>
        <p:nvSpPr>
          <p:cNvPr id="85" name="Google Shape;85;p1"/>
          <p:cNvSpPr txBox="1">
            <a:spLocks noGrp="1"/>
          </p:cNvSpPr>
          <p:nvPr>
            <p:ph type="subTitle" idx="4294967295"/>
          </p:nvPr>
        </p:nvSpPr>
        <p:spPr>
          <a:xfrm>
            <a:off x="64654" y="2601121"/>
            <a:ext cx="12062700" cy="16557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Dr. Maryvelma O’Neil</a:t>
            </a:r>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ARCH</a:t>
            </a:r>
            <a:endParaRPr sz="28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r>
              <a:rPr lang="en-US" sz="2200" b="0" i="0" u="none" strike="noStrike" cap="none">
                <a:solidFill>
                  <a:schemeClr val="dk1"/>
                </a:solidFill>
                <a:latin typeface="Calibri"/>
                <a:ea typeface="Calibri"/>
                <a:cs typeface="Calibri"/>
                <a:sym typeface="Calibri"/>
              </a:rPr>
              <a:t>Alliance to Restore Cultural Heritage in Jerusalem</a:t>
            </a:r>
            <a:endParaRPr sz="2200" b="0" i="0" u="none" strike="noStrike" cap="none">
              <a:solidFill>
                <a:schemeClr val="dk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a:stretch/>
        </p:blipFill>
        <p:spPr>
          <a:xfrm>
            <a:off x="4223543" y="4075338"/>
            <a:ext cx="3744911" cy="22579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12" descr="A group of people standing outside a restaurant&#10;&#10;Description automatically generated with medium confidence"/>
          <p:cNvPicPr preferRelativeResize="0">
            <a:picLocks noGrp="1"/>
          </p:cNvPicPr>
          <p:nvPr>
            <p:ph type="body" idx="2"/>
          </p:nvPr>
        </p:nvPicPr>
        <p:blipFill rotWithShape="1">
          <a:blip r:embed="rId3">
            <a:alphaModFix/>
          </a:blip>
          <a:srcRect/>
          <a:stretch/>
        </p:blipFill>
        <p:spPr>
          <a:xfrm>
            <a:off x="6400825" y="2349953"/>
            <a:ext cx="5312700" cy="3984300"/>
          </a:xfrm>
          <a:prstGeom prst="rect">
            <a:avLst/>
          </a:prstGeom>
          <a:noFill/>
          <a:ln>
            <a:noFill/>
          </a:ln>
        </p:spPr>
      </p:pic>
      <p:sp>
        <p:nvSpPr>
          <p:cNvPr id="158" name="Google Shape;158;p12"/>
          <p:cNvSpPr txBox="1">
            <a:spLocks noGrp="1"/>
          </p:cNvSpPr>
          <p:nvPr>
            <p:ph type="body" idx="4"/>
          </p:nvPr>
        </p:nvSpPr>
        <p:spPr>
          <a:xfrm>
            <a:off x="444225" y="2349950"/>
            <a:ext cx="5889000" cy="398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The mission of Yabous – “Human rights cannot be separated from cultural rights; they are interconnected.“ (Rania Elias, Yabous Director) </a:t>
            </a:r>
            <a:endParaRPr/>
          </a:p>
          <a:p>
            <a:pPr marL="0" lvl="0" indent="0" algn="l" rtl="0">
              <a:lnSpc>
                <a:spcPct val="90000"/>
              </a:lnSpc>
              <a:spcBef>
                <a:spcPts val="1000"/>
              </a:spcBef>
              <a:spcAft>
                <a:spcPts val="0"/>
              </a:spcAft>
              <a:buClr>
                <a:schemeClr val="dk1"/>
              </a:buClr>
              <a:buSzPts val="2000"/>
              <a:buNone/>
            </a:pPr>
            <a:endParaRPr sz="100"/>
          </a:p>
          <a:p>
            <a:pPr marL="0" lvl="0" indent="0" algn="l" rtl="0">
              <a:lnSpc>
                <a:spcPct val="90000"/>
              </a:lnSpc>
              <a:spcBef>
                <a:spcPts val="1000"/>
              </a:spcBef>
              <a:spcAft>
                <a:spcPts val="0"/>
              </a:spcAft>
              <a:buClr>
                <a:schemeClr val="dk1"/>
              </a:buClr>
              <a:buSzPts val="2000"/>
              <a:buNone/>
            </a:pPr>
            <a:r>
              <a:rPr lang="en-US" sz="2000"/>
              <a:t>Elias and Yousef Anastas, Bethlehem-based architects who designed Yabous sought to make entering building an act of collective Palestinian civil disobedience  conducted in open defiance of exclusionary Israeli policies imposed through city. </a:t>
            </a:r>
            <a:endParaRPr/>
          </a:p>
          <a:p>
            <a:pPr marL="0" lvl="0" indent="0" algn="l" rtl="0">
              <a:lnSpc>
                <a:spcPct val="90000"/>
              </a:lnSpc>
              <a:spcBef>
                <a:spcPts val="1000"/>
              </a:spcBef>
              <a:spcAft>
                <a:spcPts val="0"/>
              </a:spcAft>
              <a:buClr>
                <a:schemeClr val="dk1"/>
              </a:buClr>
              <a:buSzPts val="2000"/>
              <a:buNone/>
            </a:pPr>
            <a:endParaRPr sz="100"/>
          </a:p>
          <a:p>
            <a:pPr marL="0" lvl="0" indent="0" algn="l" rtl="0">
              <a:lnSpc>
                <a:spcPct val="90000"/>
              </a:lnSpc>
              <a:spcBef>
                <a:spcPts val="1000"/>
              </a:spcBef>
              <a:spcAft>
                <a:spcPts val="0"/>
              </a:spcAft>
              <a:buClr>
                <a:schemeClr val="dk1"/>
              </a:buClr>
              <a:buSzPts val="2000"/>
              <a:buNone/>
            </a:pPr>
            <a:r>
              <a:rPr lang="en-US" sz="2000"/>
              <a:t>Visitors proceed through large, curtain-like, transparent façade panels.  Full-length, refractive steel screens transmit a kinetic effect which continues to promote interaction with passers-by when closed.</a:t>
            </a:r>
            <a:endParaRPr sz="2400"/>
          </a:p>
        </p:txBody>
      </p:sp>
      <p:sp>
        <p:nvSpPr>
          <p:cNvPr id="159" name="Google Shape;159;p12"/>
          <p:cNvSpPr txBox="1">
            <a:spLocks noGrp="1"/>
          </p:cNvSpPr>
          <p:nvPr>
            <p:ph type="title"/>
          </p:nvPr>
        </p:nvSpPr>
        <p:spPr>
          <a:xfrm>
            <a:off x="423350" y="0"/>
            <a:ext cx="3022500" cy="137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2000" b="1"/>
              <a:t>Strategic Responses of Civil Society in Jerusalem </a:t>
            </a:r>
            <a:endParaRPr sz="2000" b="1"/>
          </a:p>
          <a:p>
            <a:pPr marL="0" lvl="0" indent="0" algn="l" rtl="0">
              <a:lnSpc>
                <a:spcPct val="90000"/>
              </a:lnSpc>
              <a:spcBef>
                <a:spcPts val="0"/>
              </a:spcBef>
              <a:spcAft>
                <a:spcPts val="0"/>
              </a:spcAft>
              <a:buClr>
                <a:schemeClr val="dk1"/>
              </a:buClr>
              <a:buSzPts val="3600"/>
              <a:buFont typeface="Calibri"/>
              <a:buNone/>
            </a:pPr>
            <a:r>
              <a:rPr lang="en-US" sz="2000" b="1"/>
              <a:t>in Waqf Protection</a:t>
            </a:r>
            <a:endParaRPr sz="2000" b="1"/>
          </a:p>
        </p:txBody>
      </p:sp>
      <p:sp>
        <p:nvSpPr>
          <p:cNvPr id="160" name="Google Shape;160;p12"/>
          <p:cNvSpPr txBox="1"/>
          <p:nvPr/>
        </p:nvSpPr>
        <p:spPr>
          <a:xfrm>
            <a:off x="3445850" y="636125"/>
            <a:ext cx="8365200" cy="12237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2500">
                <a:solidFill>
                  <a:schemeClr val="dk1"/>
                </a:solidFill>
                <a:latin typeface="Calibri"/>
                <a:ea typeface="Calibri"/>
                <a:cs typeface="Calibri"/>
                <a:sym typeface="Calibri"/>
              </a:rPr>
              <a:t>Strategic Response #1: </a:t>
            </a:r>
            <a:endParaRPr sz="2500">
              <a:solidFill>
                <a:schemeClr val="dk1"/>
              </a:solidFill>
              <a:latin typeface="Calibri"/>
              <a:ea typeface="Calibri"/>
              <a:cs typeface="Calibri"/>
              <a:sym typeface="Calibri"/>
            </a:endParaRPr>
          </a:p>
          <a:p>
            <a:pPr marL="0" lvl="0" indent="0" algn="r" rtl="0">
              <a:lnSpc>
                <a:spcPct val="90000"/>
              </a:lnSpc>
              <a:spcBef>
                <a:spcPts val="0"/>
              </a:spcBef>
              <a:spcAft>
                <a:spcPts val="0"/>
              </a:spcAft>
              <a:buNone/>
            </a:pPr>
            <a:r>
              <a:rPr lang="en-US" sz="2500" b="1">
                <a:solidFill>
                  <a:schemeClr val="dk1"/>
                </a:solidFill>
                <a:latin typeface="Calibri"/>
                <a:ea typeface="Calibri"/>
                <a:cs typeface="Calibri"/>
                <a:sym typeface="Calibri"/>
              </a:rPr>
              <a:t>Architecture as a means of civil disobedience </a:t>
            </a:r>
            <a:endParaRPr sz="2500" b="1">
              <a:solidFill>
                <a:schemeClr val="dk1"/>
              </a:solidFill>
              <a:latin typeface="Calibri"/>
              <a:ea typeface="Calibri"/>
              <a:cs typeface="Calibri"/>
              <a:sym typeface="Calibri"/>
            </a:endParaRPr>
          </a:p>
          <a:p>
            <a:pPr marL="0" lvl="0" indent="0" algn="r" rtl="0">
              <a:lnSpc>
                <a:spcPct val="90000"/>
              </a:lnSpc>
              <a:spcBef>
                <a:spcPts val="0"/>
              </a:spcBef>
              <a:spcAft>
                <a:spcPts val="0"/>
              </a:spcAft>
              <a:buNone/>
            </a:pPr>
            <a:r>
              <a:rPr lang="en-US" sz="2500" b="1" i="1">
                <a:solidFill>
                  <a:schemeClr val="dk1"/>
                </a:solidFill>
                <a:latin typeface="Calibri"/>
                <a:ea typeface="Calibri"/>
                <a:cs typeface="Calibri"/>
                <a:sym typeface="Calibri"/>
              </a:rPr>
              <a:t>Yabous Cultural Center </a:t>
            </a:r>
            <a:endParaRPr sz="2500" b="1" i="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13" descr="28 September - 31 October : Qalandiya International's THIS SEA IS MINE  contemplates the subject of return and refuge for Palestine and the region"/>
          <p:cNvPicPr preferRelativeResize="0">
            <a:picLocks noGrp="1"/>
          </p:cNvPicPr>
          <p:nvPr>
            <p:ph type="body" idx="2"/>
          </p:nvPr>
        </p:nvPicPr>
        <p:blipFill rotWithShape="1">
          <a:blip r:embed="rId3">
            <a:alphaModFix/>
          </a:blip>
          <a:srcRect/>
          <a:stretch/>
        </p:blipFill>
        <p:spPr>
          <a:xfrm>
            <a:off x="4961750" y="1257600"/>
            <a:ext cx="6476700" cy="2770200"/>
          </a:xfrm>
          <a:prstGeom prst="rect">
            <a:avLst/>
          </a:prstGeom>
          <a:noFill/>
          <a:ln>
            <a:noFill/>
          </a:ln>
        </p:spPr>
      </p:pic>
      <p:sp>
        <p:nvSpPr>
          <p:cNvPr id="166" name="Google Shape;166;p13"/>
          <p:cNvSpPr txBox="1"/>
          <p:nvPr/>
        </p:nvSpPr>
        <p:spPr>
          <a:xfrm>
            <a:off x="423050" y="2193975"/>
            <a:ext cx="41814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This Sea is Mine used contemporary art to reflect upon Palestinian cultural landscape. Brought 16 art and cultural organization together, under umbrella of Qalandia International to participate in local art event. </a:t>
            </a:r>
            <a:endParaRPr sz="2000">
              <a:solidFill>
                <a:schemeClr val="dk1"/>
              </a:solidFill>
              <a:latin typeface="Calibri"/>
              <a:ea typeface="Calibri"/>
              <a:cs typeface="Calibri"/>
              <a:sym typeface="Calibri"/>
            </a:endParaRPr>
          </a:p>
        </p:txBody>
      </p:sp>
      <p:sp>
        <p:nvSpPr>
          <p:cNvPr id="167" name="Google Shape;167;p13"/>
          <p:cNvSpPr txBox="1"/>
          <p:nvPr/>
        </p:nvSpPr>
        <p:spPr>
          <a:xfrm>
            <a:off x="457100" y="636125"/>
            <a:ext cx="11353800" cy="122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500" dirty="0">
                <a:solidFill>
                  <a:schemeClr val="dk1"/>
                </a:solidFill>
                <a:latin typeface="Calibri"/>
                <a:ea typeface="Calibri"/>
                <a:cs typeface="Calibri"/>
                <a:sym typeface="Calibri"/>
              </a:rPr>
              <a:t>Strategic Response #2: </a:t>
            </a:r>
            <a:endParaRPr sz="25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500" b="1" dirty="0">
                <a:solidFill>
                  <a:schemeClr val="dk1"/>
                </a:solidFill>
                <a:latin typeface="Calibri"/>
                <a:ea typeface="Calibri"/>
                <a:cs typeface="Calibri"/>
                <a:sym typeface="Calibri"/>
              </a:rPr>
              <a:t>Creative civil disobedience </a:t>
            </a:r>
            <a:endParaRPr sz="2500"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500" b="1" i="1" dirty="0">
                <a:solidFill>
                  <a:schemeClr val="dk1"/>
                </a:solidFill>
                <a:latin typeface="Calibri"/>
                <a:ea typeface="Calibri"/>
                <a:cs typeface="Calibri"/>
                <a:sym typeface="Calibri"/>
              </a:rPr>
              <a:t>Palestinian Art Court - Al Hoash</a:t>
            </a:r>
            <a:endParaRPr sz="2500" b="1" i="1" dirty="0">
              <a:solidFill>
                <a:schemeClr val="dk1"/>
              </a:solidFill>
              <a:latin typeface="Calibri"/>
              <a:ea typeface="Calibri"/>
              <a:cs typeface="Calibri"/>
              <a:sym typeface="Calibri"/>
            </a:endParaRPr>
          </a:p>
        </p:txBody>
      </p:sp>
      <p:sp>
        <p:nvSpPr>
          <p:cNvPr id="168" name="Google Shape;168;p13"/>
          <p:cNvSpPr txBox="1"/>
          <p:nvPr/>
        </p:nvSpPr>
        <p:spPr>
          <a:xfrm>
            <a:off x="423050" y="4234450"/>
            <a:ext cx="111171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RE/viewing Jerusalem – Palestinian Art Court (Al-Hoash). Brought Palestinian and international artists together at six stations (ranging from Al-Hoash to Burj Al-Luq Luq). They were reclaimed for artwork with the intention of creating urban artistic interventions. </a:t>
            </a:r>
            <a:endParaRPr sz="2000">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Alia Rayyan (former Al-Hoash director) describes refusal of Palestinian artists to apply for required municipal permission: “It was a political decision that was fundamental to us. In these circumstances – under Israeli occupation – there are some things we cannot escape, but we need to find forms of civil disobedience.”</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14"/>
          <p:cNvSpPr txBox="1">
            <a:spLocks noGrp="1"/>
          </p:cNvSpPr>
          <p:nvPr>
            <p:ph type="body" idx="1"/>
          </p:nvPr>
        </p:nvSpPr>
        <p:spPr>
          <a:xfrm>
            <a:off x="5773625" y="2418821"/>
            <a:ext cx="5952600" cy="286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r>
              <a:rPr lang="en-US" sz="2000"/>
              <a:t>PASSIA sets out the internal strengths and institutional resources held by the State of Palestine in its annual directory.  Annual theme focuses on Palestinian cultural heritage; engagement with distinguished artists, writers and intellectuals is a means of recollection and reinforcing national identity. </a:t>
            </a:r>
            <a:endParaRPr sz="2000"/>
          </a:p>
          <a:p>
            <a:pPr marL="0" lvl="0" indent="0" algn="l" rtl="0">
              <a:lnSpc>
                <a:spcPct val="90000"/>
              </a:lnSpc>
              <a:spcBef>
                <a:spcPts val="1000"/>
              </a:spcBef>
              <a:spcAft>
                <a:spcPts val="0"/>
              </a:spcAft>
              <a:buClr>
                <a:schemeClr val="dk1"/>
              </a:buClr>
              <a:buSzPts val="3000"/>
              <a:buNone/>
            </a:pPr>
            <a:endParaRPr sz="400"/>
          </a:p>
          <a:p>
            <a:pPr marL="0" lvl="0" indent="0" algn="l" rtl="0">
              <a:lnSpc>
                <a:spcPct val="90000"/>
              </a:lnSpc>
              <a:spcBef>
                <a:spcPts val="1000"/>
              </a:spcBef>
              <a:spcAft>
                <a:spcPts val="0"/>
              </a:spcAft>
              <a:buClr>
                <a:schemeClr val="dk1"/>
              </a:buClr>
              <a:buSzPts val="3000"/>
              <a:buNone/>
            </a:pPr>
            <a:r>
              <a:rPr lang="en-US" sz="2000"/>
              <a:t>It also promotes a culture of human rights through an array of capacity-building workshops and publications  </a:t>
            </a:r>
            <a:endParaRPr sz="2000"/>
          </a:p>
          <a:p>
            <a:pPr marL="0" lvl="0" indent="0" algn="l" rtl="0">
              <a:lnSpc>
                <a:spcPct val="90000"/>
              </a:lnSpc>
              <a:spcBef>
                <a:spcPts val="1000"/>
              </a:spcBef>
              <a:spcAft>
                <a:spcPts val="0"/>
              </a:spcAft>
              <a:buClr>
                <a:schemeClr val="dk1"/>
              </a:buClr>
              <a:buSzPts val="2800"/>
              <a:buNone/>
            </a:pPr>
            <a:endParaRPr/>
          </a:p>
        </p:txBody>
      </p:sp>
      <p:pic>
        <p:nvPicPr>
          <p:cNvPr id="174" name="Google Shape;174;p14" descr="Guide to Muslim and Christian Holy Places in Jerusalem – Palestine Center  for Peace"/>
          <p:cNvPicPr preferRelativeResize="0">
            <a:picLocks noGrp="1"/>
          </p:cNvPicPr>
          <p:nvPr>
            <p:ph type="body" idx="2"/>
          </p:nvPr>
        </p:nvPicPr>
        <p:blipFill rotWithShape="1">
          <a:blip r:embed="rId3">
            <a:alphaModFix/>
          </a:blip>
          <a:srcRect/>
          <a:stretch/>
        </p:blipFill>
        <p:spPr>
          <a:xfrm>
            <a:off x="1016638" y="730193"/>
            <a:ext cx="3829200" cy="5397600"/>
          </a:xfrm>
          <a:prstGeom prst="rect">
            <a:avLst/>
          </a:prstGeom>
          <a:noFill/>
          <a:ln>
            <a:noFill/>
          </a:ln>
        </p:spPr>
      </p:pic>
      <p:sp>
        <p:nvSpPr>
          <p:cNvPr id="175" name="Google Shape;175;p14"/>
          <p:cNvSpPr txBox="1"/>
          <p:nvPr/>
        </p:nvSpPr>
        <p:spPr>
          <a:xfrm>
            <a:off x="8280700" y="636125"/>
            <a:ext cx="3530400" cy="12237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2500">
                <a:solidFill>
                  <a:schemeClr val="dk1"/>
                </a:solidFill>
                <a:latin typeface="Calibri"/>
                <a:ea typeface="Calibri"/>
                <a:cs typeface="Calibri"/>
                <a:sym typeface="Calibri"/>
              </a:rPr>
              <a:t>Strategic Response #3: </a:t>
            </a:r>
            <a:endParaRPr sz="2500">
              <a:solidFill>
                <a:schemeClr val="dk1"/>
              </a:solidFill>
              <a:latin typeface="Calibri"/>
              <a:ea typeface="Calibri"/>
              <a:cs typeface="Calibri"/>
              <a:sym typeface="Calibri"/>
            </a:endParaRPr>
          </a:p>
          <a:p>
            <a:pPr marL="0" lvl="0" indent="0" algn="r" rtl="0">
              <a:lnSpc>
                <a:spcPct val="90000"/>
              </a:lnSpc>
              <a:spcBef>
                <a:spcPts val="0"/>
              </a:spcBef>
              <a:spcAft>
                <a:spcPts val="0"/>
              </a:spcAft>
              <a:buNone/>
            </a:pPr>
            <a:r>
              <a:rPr lang="en-US" sz="2500" b="1">
                <a:solidFill>
                  <a:schemeClr val="dk1"/>
                </a:solidFill>
                <a:latin typeface="Calibri"/>
                <a:ea typeface="Calibri"/>
                <a:cs typeface="Calibri"/>
                <a:sym typeface="Calibri"/>
              </a:rPr>
              <a:t>State-building</a:t>
            </a:r>
            <a:endParaRPr sz="2500" b="1">
              <a:solidFill>
                <a:schemeClr val="dk1"/>
              </a:solidFill>
              <a:latin typeface="Calibri"/>
              <a:ea typeface="Calibri"/>
              <a:cs typeface="Calibri"/>
              <a:sym typeface="Calibri"/>
            </a:endParaRPr>
          </a:p>
          <a:p>
            <a:pPr marL="0" lvl="0" indent="0" algn="r" rtl="0">
              <a:lnSpc>
                <a:spcPct val="90000"/>
              </a:lnSpc>
              <a:spcBef>
                <a:spcPts val="0"/>
              </a:spcBef>
              <a:spcAft>
                <a:spcPts val="0"/>
              </a:spcAft>
              <a:buNone/>
            </a:pPr>
            <a:r>
              <a:rPr lang="en-US" sz="2500" b="1" i="1">
                <a:solidFill>
                  <a:schemeClr val="dk1"/>
                </a:solidFill>
                <a:latin typeface="Calibri"/>
                <a:ea typeface="Calibri"/>
                <a:cs typeface="Calibri"/>
                <a:sym typeface="Calibri"/>
              </a:rPr>
              <a:t>PASSIA</a:t>
            </a:r>
            <a:endParaRPr sz="2500" b="1" i="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15"/>
          <p:cNvSpPr txBox="1">
            <a:spLocks noGrp="1"/>
          </p:cNvSpPr>
          <p:nvPr>
            <p:ph type="body" idx="1"/>
          </p:nvPr>
        </p:nvSpPr>
        <p:spPr>
          <a:xfrm>
            <a:off x="457100" y="2840625"/>
            <a:ext cx="5300400" cy="2503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2000"/>
              <a:t>“…The preservation of our architectural heritage automatically leads to the preservation of a large proportion of our national knowledge and identity.”  </a:t>
            </a:r>
            <a:endParaRPr sz="2000"/>
          </a:p>
          <a:p>
            <a:pPr marL="0" lvl="0" indent="0" algn="l" rtl="0">
              <a:lnSpc>
                <a:spcPct val="90000"/>
              </a:lnSpc>
              <a:spcBef>
                <a:spcPts val="0"/>
              </a:spcBef>
              <a:spcAft>
                <a:spcPts val="0"/>
              </a:spcAft>
              <a:buClr>
                <a:schemeClr val="dk1"/>
              </a:buClr>
              <a:buSzPts val="4000"/>
              <a:buNone/>
            </a:pPr>
            <a:endParaRPr sz="2000"/>
          </a:p>
          <a:p>
            <a:pPr marL="114300" lvl="0" indent="-184150" algn="l" rtl="0">
              <a:lnSpc>
                <a:spcPct val="90000"/>
              </a:lnSpc>
              <a:spcBef>
                <a:spcPts val="1000"/>
              </a:spcBef>
              <a:spcAft>
                <a:spcPts val="0"/>
              </a:spcAft>
              <a:buSzPts val="2000"/>
              <a:buChar char="-"/>
            </a:pPr>
            <a:r>
              <a:rPr lang="en-US" sz="2000"/>
              <a:t>Fida Touma, Director, Welfare Association, Old City of Jerusalem Revitalization Program</a:t>
            </a:r>
            <a:endParaRPr/>
          </a:p>
        </p:txBody>
      </p:sp>
      <p:pic>
        <p:nvPicPr>
          <p:cNvPr id="181" name="Google Shape;181;p15" descr="Old City of Jerusalem Revitalization Program (OCJRP) |"/>
          <p:cNvPicPr preferRelativeResize="0">
            <a:picLocks noGrp="1"/>
          </p:cNvPicPr>
          <p:nvPr>
            <p:ph type="body" idx="2"/>
          </p:nvPr>
        </p:nvPicPr>
        <p:blipFill rotWithShape="1">
          <a:blip r:embed="rId3">
            <a:alphaModFix/>
          </a:blip>
          <a:srcRect/>
          <a:stretch/>
        </p:blipFill>
        <p:spPr>
          <a:xfrm>
            <a:off x="5917500" y="2238525"/>
            <a:ext cx="5791800" cy="3410700"/>
          </a:xfrm>
          <a:prstGeom prst="rect">
            <a:avLst/>
          </a:prstGeom>
          <a:noFill/>
          <a:ln>
            <a:noFill/>
          </a:ln>
        </p:spPr>
      </p:pic>
      <p:sp>
        <p:nvSpPr>
          <p:cNvPr id="182" name="Google Shape;182;p15"/>
          <p:cNvSpPr txBox="1"/>
          <p:nvPr/>
        </p:nvSpPr>
        <p:spPr>
          <a:xfrm>
            <a:off x="457100" y="636125"/>
            <a:ext cx="11353800" cy="122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500">
                <a:solidFill>
                  <a:schemeClr val="dk1"/>
                </a:solidFill>
                <a:latin typeface="Calibri"/>
                <a:ea typeface="Calibri"/>
                <a:cs typeface="Calibri"/>
                <a:sym typeface="Calibri"/>
              </a:rPr>
              <a:t>Strategic Response #4: </a:t>
            </a:r>
            <a:endParaRPr sz="25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500" b="1">
                <a:solidFill>
                  <a:schemeClr val="dk1"/>
                </a:solidFill>
                <a:latin typeface="Calibri"/>
                <a:ea typeface="Calibri"/>
                <a:cs typeface="Calibri"/>
                <a:sym typeface="Calibri"/>
              </a:rPr>
              <a:t>Preservation of architectural heritage </a:t>
            </a:r>
            <a:endParaRPr sz="2500" b="1">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500" b="1" i="1">
                <a:solidFill>
                  <a:schemeClr val="dk1"/>
                </a:solidFill>
                <a:latin typeface="Calibri"/>
                <a:ea typeface="Calibri"/>
                <a:cs typeface="Calibri"/>
                <a:sym typeface="Calibri"/>
              </a:rPr>
              <a:t>Welfare Association (Old City of Jerusalem Revitalization Program)</a:t>
            </a:r>
            <a:endParaRPr sz="2500" b="1" i="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16"/>
          <p:cNvSpPr txBox="1">
            <a:spLocks noGrp="1"/>
          </p:cNvSpPr>
          <p:nvPr>
            <p:ph type="body" idx="1"/>
          </p:nvPr>
        </p:nvSpPr>
        <p:spPr>
          <a:xfrm>
            <a:off x="7163100" y="2566500"/>
            <a:ext cx="4724100" cy="3534000"/>
          </a:xfrm>
          <a:prstGeom prst="rect">
            <a:avLst/>
          </a:prstGeom>
          <a:noFill/>
          <a:ln>
            <a:noFill/>
          </a:ln>
        </p:spPr>
        <p:txBody>
          <a:bodyPr spcFirstLastPara="1" wrap="square" lIns="91425" tIns="45700" rIns="91425" bIns="45700" anchor="t" anchorCtr="0">
            <a:noAutofit/>
          </a:bodyPr>
          <a:lstStyle/>
          <a:p>
            <a:pPr marL="228600" lvl="0" indent="-213359" algn="l" rtl="0">
              <a:lnSpc>
                <a:spcPct val="100000"/>
              </a:lnSpc>
              <a:spcBef>
                <a:spcPts val="0"/>
              </a:spcBef>
              <a:spcAft>
                <a:spcPts val="0"/>
              </a:spcAft>
              <a:buClr>
                <a:schemeClr val="dk1"/>
              </a:buClr>
              <a:buSzPts val="2000"/>
              <a:buFont typeface="Noto Sans Symbols"/>
              <a:buChar char="▪"/>
            </a:pPr>
            <a:r>
              <a:rPr lang="en-US" sz="2000"/>
              <a:t>JTC is a significant ad hoc tourism infrastructure for East Jerusalem cultural and tourism sectors. </a:t>
            </a:r>
            <a:endParaRPr sz="2000"/>
          </a:p>
          <a:p>
            <a:pPr marL="228600" lvl="0" indent="-213359" algn="l" rtl="0">
              <a:lnSpc>
                <a:spcPct val="100000"/>
              </a:lnSpc>
              <a:spcBef>
                <a:spcPts val="1000"/>
              </a:spcBef>
              <a:spcAft>
                <a:spcPts val="0"/>
              </a:spcAft>
              <a:buClr>
                <a:schemeClr val="dk1"/>
              </a:buClr>
              <a:buSzPts val="2000"/>
              <a:buFont typeface="Noto Sans Symbols"/>
              <a:buChar char="▪"/>
            </a:pPr>
            <a:r>
              <a:rPr lang="en-US" sz="2000"/>
              <a:t>It contributes to the development of the concept of tourism in East Jerusalem through community involvement, programs and events promoting community tourism.</a:t>
            </a:r>
            <a:endParaRPr sz="2000"/>
          </a:p>
          <a:p>
            <a:pPr marL="228600" lvl="0" indent="-213359" algn="l" rtl="0">
              <a:lnSpc>
                <a:spcPct val="100000"/>
              </a:lnSpc>
              <a:spcBef>
                <a:spcPts val="1000"/>
              </a:spcBef>
              <a:spcAft>
                <a:spcPts val="0"/>
              </a:spcAft>
              <a:buClr>
                <a:schemeClr val="dk1"/>
              </a:buClr>
              <a:buSzPts val="2000"/>
              <a:buFont typeface="Noto Sans Symbols"/>
              <a:buChar char="▪"/>
            </a:pPr>
            <a:r>
              <a:rPr lang="en-US" sz="2000"/>
              <a:t>It also produces numerous publications and booklets by experts in the field. </a:t>
            </a:r>
            <a:endParaRPr sz="2000"/>
          </a:p>
          <a:p>
            <a:pPr marL="0" lvl="0" indent="0" algn="l" rtl="0">
              <a:lnSpc>
                <a:spcPct val="90000"/>
              </a:lnSpc>
              <a:spcBef>
                <a:spcPts val="1000"/>
              </a:spcBef>
              <a:spcAft>
                <a:spcPts val="0"/>
              </a:spcAft>
              <a:buClr>
                <a:schemeClr val="dk1"/>
              </a:buClr>
              <a:buSzPts val="2800"/>
              <a:buNone/>
            </a:pPr>
            <a:endParaRPr/>
          </a:p>
        </p:txBody>
      </p:sp>
      <p:pic>
        <p:nvPicPr>
          <p:cNvPr id="188" name="Google Shape;188;p16" descr="JTC – NEPTO"/>
          <p:cNvPicPr preferRelativeResize="0">
            <a:picLocks noGrp="1"/>
          </p:cNvPicPr>
          <p:nvPr>
            <p:ph type="body" idx="2"/>
          </p:nvPr>
        </p:nvPicPr>
        <p:blipFill rotWithShape="1">
          <a:blip r:embed="rId3">
            <a:alphaModFix/>
          </a:blip>
          <a:srcRect/>
          <a:stretch/>
        </p:blipFill>
        <p:spPr>
          <a:xfrm>
            <a:off x="537404" y="2642695"/>
            <a:ext cx="6413700" cy="2374200"/>
          </a:xfrm>
          <a:prstGeom prst="rect">
            <a:avLst/>
          </a:prstGeom>
          <a:noFill/>
          <a:ln>
            <a:noFill/>
          </a:ln>
        </p:spPr>
      </p:pic>
      <p:sp>
        <p:nvSpPr>
          <p:cNvPr id="189" name="Google Shape;189;p16"/>
          <p:cNvSpPr txBox="1"/>
          <p:nvPr/>
        </p:nvSpPr>
        <p:spPr>
          <a:xfrm>
            <a:off x="457100" y="636125"/>
            <a:ext cx="11353800" cy="191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US" sz="2500">
                <a:solidFill>
                  <a:schemeClr val="dk1"/>
                </a:solidFill>
                <a:latin typeface="Calibri"/>
                <a:ea typeface="Calibri"/>
                <a:cs typeface="Calibri"/>
                <a:sym typeface="Calibri"/>
              </a:rPr>
              <a:t>Strategic Response #5: </a:t>
            </a:r>
            <a:endParaRPr sz="25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2500" b="1">
                <a:solidFill>
                  <a:schemeClr val="dk1"/>
                </a:solidFill>
                <a:latin typeface="Calibri"/>
                <a:ea typeface="Calibri"/>
                <a:cs typeface="Calibri"/>
                <a:sym typeface="Calibri"/>
              </a:rPr>
              <a:t>Establishment of non-profit network that promotes Palestinian identity </a:t>
            </a:r>
            <a:endParaRPr sz="2500" b="1">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2500" b="1">
                <a:solidFill>
                  <a:schemeClr val="dk1"/>
                </a:solidFill>
                <a:latin typeface="Calibri"/>
                <a:ea typeface="Calibri"/>
                <a:cs typeface="Calibri"/>
                <a:sym typeface="Calibri"/>
              </a:rPr>
              <a:t>and acts as economic engine</a:t>
            </a:r>
            <a:endParaRPr sz="2500" b="1">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2500" b="1" i="1">
                <a:solidFill>
                  <a:schemeClr val="dk1"/>
                </a:solidFill>
                <a:latin typeface="Calibri"/>
                <a:ea typeface="Calibri"/>
                <a:cs typeface="Calibri"/>
                <a:sym typeface="Calibri"/>
              </a:rPr>
              <a:t>Jerusalem Tourism Cluster (JTC)</a:t>
            </a:r>
            <a:endParaRPr sz="2500" b="1" i="1">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5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17"/>
          <p:cNvSpPr txBox="1"/>
          <p:nvPr/>
        </p:nvSpPr>
        <p:spPr>
          <a:xfrm>
            <a:off x="1888050" y="2040190"/>
            <a:ext cx="8415900" cy="349014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4000"/>
              <a:buFont typeface="Calibri"/>
              <a:buNone/>
            </a:pPr>
            <a:r>
              <a:rPr lang="en-US" sz="2300" dirty="0">
                <a:solidFill>
                  <a:schemeClr val="dk1"/>
                </a:solidFill>
                <a:latin typeface="Calibri"/>
                <a:ea typeface="Calibri"/>
                <a:cs typeface="Calibri"/>
                <a:sym typeface="Calibri"/>
              </a:rPr>
              <a:t>Two surveys </a:t>
            </a:r>
            <a:r>
              <a:rPr lang="en-US" sz="2300" dirty="0">
                <a:solidFill>
                  <a:srgbClr val="000000"/>
                </a:solidFill>
                <a:latin typeface="Calibri"/>
                <a:ea typeface="Calibri"/>
                <a:cs typeface="Calibri"/>
                <a:sym typeface="Calibri"/>
              </a:rPr>
              <a:t>commissioned in 2017:</a:t>
            </a:r>
          </a:p>
          <a:p>
            <a:pPr marL="0" marR="0" lvl="0" indent="0" algn="l" rtl="0">
              <a:lnSpc>
                <a:spcPct val="120000"/>
              </a:lnSpc>
              <a:spcBef>
                <a:spcPts val="0"/>
              </a:spcBef>
              <a:spcAft>
                <a:spcPts val="0"/>
              </a:spcAft>
              <a:buClr>
                <a:schemeClr val="dk1"/>
              </a:buClr>
              <a:buSzPts val="4000"/>
              <a:buFont typeface="Calibri"/>
              <a:buNone/>
            </a:pPr>
            <a:endParaRPr lang="en-US" sz="2300" dirty="0">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4000"/>
              <a:buFont typeface="Wingdings" panose="05000000000000000000" pitchFamily="2" charset="2"/>
              <a:buChar char="§"/>
            </a:pPr>
            <a:r>
              <a:rPr lang="en-US" sz="2300" dirty="0">
                <a:solidFill>
                  <a:srgbClr val="000000"/>
                </a:solidFill>
                <a:latin typeface="Calibri"/>
                <a:ea typeface="Calibri"/>
                <a:cs typeface="Calibri"/>
                <a:sym typeface="Calibri"/>
              </a:rPr>
              <a:t>Measured awareness and engagement of children/youth about  each organization’s activities (233 surveys distributed at PalVision)</a:t>
            </a:r>
          </a:p>
          <a:p>
            <a:pPr marL="342900" marR="0" lvl="0" indent="-342900" algn="l" rtl="0">
              <a:lnSpc>
                <a:spcPct val="120000"/>
              </a:lnSpc>
              <a:spcBef>
                <a:spcPts val="0"/>
              </a:spcBef>
              <a:spcAft>
                <a:spcPts val="0"/>
              </a:spcAft>
              <a:buClr>
                <a:schemeClr val="dk1"/>
              </a:buClr>
              <a:buSzPts val="4000"/>
              <a:buFont typeface="Wingdings" panose="05000000000000000000" pitchFamily="2" charset="2"/>
              <a:buChar char="§"/>
            </a:pPr>
            <a:r>
              <a:rPr lang="en-US" sz="2300" dirty="0">
                <a:solidFill>
                  <a:srgbClr val="000000"/>
                </a:solidFill>
                <a:latin typeface="Calibri"/>
                <a:ea typeface="Calibri"/>
                <a:cs typeface="Calibri"/>
                <a:sym typeface="Calibri"/>
              </a:rPr>
              <a:t>100 Jerusalemite university students were asked 10 structured questions that solicited comment on cultural heritage and Palestinian identity. </a:t>
            </a:r>
            <a:endParaRPr sz="2300" dirty="0"/>
          </a:p>
        </p:txBody>
      </p:sp>
      <p:sp>
        <p:nvSpPr>
          <p:cNvPr id="195" name="Google Shape;195;p17"/>
          <p:cNvSpPr txBox="1">
            <a:spLocks noGrp="1"/>
          </p:cNvSpPr>
          <p:nvPr>
            <p:ph type="title" idx="4294967295"/>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Surveys</a:t>
            </a:r>
            <a:endParaRPr sz="3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graphicFrame>
        <p:nvGraphicFramePr>
          <p:cNvPr id="200" name="Google Shape;200;p18"/>
          <p:cNvGraphicFramePr/>
          <p:nvPr>
            <p:extLst>
              <p:ext uri="{D42A27DB-BD31-4B8C-83A1-F6EECF244321}">
                <p14:modId xmlns:p14="http://schemas.microsoft.com/office/powerpoint/2010/main" val="3880836511"/>
              </p:ext>
            </p:extLst>
          </p:nvPr>
        </p:nvGraphicFramePr>
        <p:xfrm>
          <a:off x="253218" y="212103"/>
          <a:ext cx="11861429" cy="6534302"/>
        </p:xfrm>
        <a:graphic>
          <a:graphicData uri="http://schemas.openxmlformats.org/drawingml/2006/table">
            <a:tbl>
              <a:tblPr firstRow="1" bandRow="1">
                <a:noFill/>
                <a:tableStyleId>{1EAD4726-D95E-4367-BF3B-E1185766D702}</a:tableStyleId>
              </a:tblPr>
              <a:tblGrid>
                <a:gridCol w="6013454">
                  <a:extLst>
                    <a:ext uri="{9D8B030D-6E8A-4147-A177-3AD203B41FA5}">
                      <a16:colId xmlns:a16="http://schemas.microsoft.com/office/drawing/2014/main" val="20000"/>
                    </a:ext>
                  </a:extLst>
                </a:gridCol>
                <a:gridCol w="1920575">
                  <a:extLst>
                    <a:ext uri="{9D8B030D-6E8A-4147-A177-3AD203B41FA5}">
                      <a16:colId xmlns:a16="http://schemas.microsoft.com/office/drawing/2014/main" val="20001"/>
                    </a:ext>
                  </a:extLst>
                </a:gridCol>
                <a:gridCol w="2151925">
                  <a:extLst>
                    <a:ext uri="{9D8B030D-6E8A-4147-A177-3AD203B41FA5}">
                      <a16:colId xmlns:a16="http://schemas.microsoft.com/office/drawing/2014/main" val="20002"/>
                    </a:ext>
                  </a:extLst>
                </a:gridCol>
                <a:gridCol w="1775475">
                  <a:extLst>
                    <a:ext uri="{9D8B030D-6E8A-4147-A177-3AD203B41FA5}">
                      <a16:colId xmlns:a16="http://schemas.microsoft.com/office/drawing/2014/main" val="20003"/>
                    </a:ext>
                  </a:extLst>
                </a:gridCol>
              </a:tblGrid>
              <a:tr h="1188725">
                <a:tc>
                  <a:txBody>
                    <a:bodyPr/>
                    <a:lstStyle/>
                    <a:p>
                      <a:pPr marL="0" marR="0" lvl="0" indent="0" algn="l" rtl="0">
                        <a:spcBef>
                          <a:spcPts val="0"/>
                        </a:spcBef>
                        <a:spcAft>
                          <a:spcPts val="0"/>
                        </a:spcAft>
                        <a:buNone/>
                      </a:pPr>
                      <a:r>
                        <a:rPr lang="en-US" sz="1800" u="none" strike="noStrike" cap="none">
                          <a:solidFill>
                            <a:schemeClr val="dk1"/>
                          </a:solidFill>
                        </a:rPr>
                        <a:t>Organisation</a:t>
                      </a:r>
                      <a:endParaRPr sz="1800">
                        <a:solidFill>
                          <a:schemeClr val="dk1"/>
                        </a:solidFill>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800">
                          <a:solidFill>
                            <a:schemeClr val="dk1"/>
                          </a:solidFill>
                        </a:rPr>
                        <a:t>% Familiar with </a:t>
                      </a:r>
                      <a:endParaRPr sz="1800">
                        <a:solidFill>
                          <a:schemeClr val="dk1"/>
                        </a:solidFill>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800">
                          <a:solidFill>
                            <a:schemeClr val="dk1"/>
                          </a:solidFill>
                        </a:rPr>
                        <a:t>% Not familiar with</a:t>
                      </a:r>
                      <a:endParaRPr sz="1800">
                        <a:solidFill>
                          <a:schemeClr val="dk1"/>
                        </a:solidFil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700">
                          <a:solidFill>
                            <a:schemeClr val="dk1"/>
                          </a:solidFill>
                        </a:rPr>
                        <a:t>% Usefulness to Jerusalem:  Very useful + Useful</a:t>
                      </a:r>
                      <a:endParaRPr sz="1700">
                        <a:solidFill>
                          <a:schemeClr val="dk1"/>
                        </a:solidFill>
                      </a:endParaRPr>
                    </a:p>
                  </a:txBody>
                  <a:tcPr marL="91450" marR="91450" marT="45725" marB="45725">
                    <a:solidFill>
                      <a:schemeClr val="lt1"/>
                    </a:solidFill>
                  </a:tcPr>
                </a:tc>
                <a:extLst>
                  <a:ext uri="{0D108BD9-81ED-4DB2-BD59-A6C34878D82A}">
                    <a16:rowId xmlns:a16="http://schemas.microsoft.com/office/drawing/2014/main" val="10000"/>
                  </a:ext>
                </a:extLst>
              </a:tr>
              <a:tr h="602400">
                <a:tc>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err="1"/>
                        <a:t>Buj</a:t>
                      </a:r>
                      <a:r>
                        <a:rPr lang="en-US" sz="1400" b="1" dirty="0"/>
                        <a:t> Al-Luqluq Social Center Society</a:t>
                      </a:r>
                      <a:endParaRPr sz="1400" b="1" dirty="0"/>
                    </a:p>
                    <a:p>
                      <a:pPr marL="0" marR="0" lvl="0" indent="0" algn="l" rtl="0">
                        <a:spcBef>
                          <a:spcPts val="0"/>
                        </a:spcBef>
                        <a:spcAft>
                          <a:spcPts val="0"/>
                        </a:spcAft>
                        <a:buNone/>
                      </a:pPr>
                      <a:endParaRPr sz="1400"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89.8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10.2</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40</a:t>
                      </a:r>
                      <a:endParaRPr sz="1400"/>
                    </a:p>
                  </a:txBody>
                  <a:tcPr marL="91450" marR="91450" marT="45725" marB="45725">
                    <a:solidFill>
                      <a:schemeClr val="lt1"/>
                    </a:solidFill>
                  </a:tcPr>
                </a:tc>
                <a:extLst>
                  <a:ext uri="{0D108BD9-81ED-4DB2-BD59-A6C34878D82A}">
                    <a16:rowId xmlns:a16="http://schemas.microsoft.com/office/drawing/2014/main" val="10001"/>
                  </a:ext>
                </a:extLst>
              </a:tr>
              <a:tr h="426850">
                <a:tc>
                  <a:txBody>
                    <a:bodyPr/>
                    <a:lstStyle/>
                    <a:p>
                      <a:pPr marL="0" marR="0" lvl="0" indent="0" algn="l" rtl="0">
                        <a:spcBef>
                          <a:spcPts val="0"/>
                        </a:spcBef>
                        <a:spcAft>
                          <a:spcPts val="0"/>
                        </a:spcAft>
                        <a:buNone/>
                      </a:pPr>
                      <a:r>
                        <a:rPr lang="en-US" sz="1400"/>
                        <a:t>Center for Jerusalem Studies of Al-Quds University</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14.3</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6.1</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12.2</a:t>
                      </a:r>
                      <a:endParaRPr sz="1400"/>
                    </a:p>
                  </a:txBody>
                  <a:tcPr marL="91450" marR="91450" marT="45725" marB="45725">
                    <a:solidFill>
                      <a:schemeClr val="lt1"/>
                    </a:solidFill>
                  </a:tcPr>
                </a:tc>
                <a:extLst>
                  <a:ext uri="{0D108BD9-81ED-4DB2-BD59-A6C34878D82A}">
                    <a16:rowId xmlns:a16="http://schemas.microsoft.com/office/drawing/2014/main" val="10002"/>
                  </a:ext>
                </a:extLst>
              </a:tr>
              <a:tr h="496002">
                <a:tc>
                  <a:txBody>
                    <a:bodyPr/>
                    <a:lstStyle/>
                    <a:p>
                      <a:pPr marL="0" marR="0" lvl="0" indent="0" algn="l" rtl="0">
                        <a:spcBef>
                          <a:spcPts val="0"/>
                        </a:spcBef>
                        <a:spcAft>
                          <a:spcPts val="0"/>
                        </a:spcAft>
                        <a:buNone/>
                      </a:pPr>
                      <a:r>
                        <a:rPr lang="en-US" sz="1400" b="1" dirty="0"/>
                        <a:t>Educational Bookshop </a:t>
                      </a:r>
                      <a:endParaRPr sz="1400" b="1"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49</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51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18.4</a:t>
                      </a:r>
                      <a:endParaRPr sz="1400"/>
                    </a:p>
                  </a:txBody>
                  <a:tcPr marL="91450" marR="91450" marT="45725" marB="45725">
                    <a:solidFill>
                      <a:schemeClr val="lt1"/>
                    </a:solidFill>
                  </a:tcPr>
                </a:tc>
                <a:extLst>
                  <a:ext uri="{0D108BD9-81ED-4DB2-BD59-A6C34878D82A}">
                    <a16:rowId xmlns:a16="http://schemas.microsoft.com/office/drawing/2014/main" val="10003"/>
                  </a:ext>
                </a:extLst>
              </a:tr>
              <a:tr h="426850">
                <a:tc>
                  <a:txBody>
                    <a:bodyPr/>
                    <a:lstStyle/>
                    <a:p>
                      <a:pPr marL="0" marR="0" lvl="0" indent="0" algn="l" rtl="0">
                        <a:spcBef>
                          <a:spcPts val="0"/>
                        </a:spcBef>
                        <a:spcAft>
                          <a:spcPts val="0"/>
                        </a:spcAft>
                        <a:buNone/>
                      </a:pPr>
                      <a:r>
                        <a:rPr lang="en-US" sz="1400" b="1" dirty="0"/>
                        <a:t>Edward Said National Conservatory of Music</a:t>
                      </a:r>
                      <a:endParaRPr sz="1400" b="1"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89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8.2</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28.6 </a:t>
                      </a:r>
                      <a:endParaRPr sz="1400"/>
                    </a:p>
                  </a:txBody>
                  <a:tcPr marL="91450" marR="91450" marT="45725" marB="45725">
                    <a:solidFill>
                      <a:schemeClr val="lt1"/>
                    </a:solidFill>
                  </a:tcPr>
                </a:tc>
                <a:extLst>
                  <a:ext uri="{0D108BD9-81ED-4DB2-BD59-A6C34878D82A}">
                    <a16:rowId xmlns:a16="http://schemas.microsoft.com/office/drawing/2014/main" val="10004"/>
                  </a:ext>
                </a:extLst>
              </a:tr>
              <a:tr h="426850">
                <a:tc>
                  <a:txBody>
                    <a:bodyPr/>
                    <a:lstStyle/>
                    <a:p>
                      <a:pPr marL="0" marR="0" lvl="0" indent="0" algn="l" rtl="0">
                        <a:spcBef>
                          <a:spcPts val="0"/>
                        </a:spcBef>
                        <a:spcAft>
                          <a:spcPts val="0"/>
                        </a:spcAft>
                        <a:buNone/>
                      </a:pPr>
                      <a:r>
                        <a:rPr lang="en-US" sz="1400" dirty="0"/>
                        <a:t>Al-Hoash – Palestinian Art Court </a:t>
                      </a:r>
                      <a:endParaRPr sz="1400"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30.6</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16.1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16.3</a:t>
                      </a:r>
                      <a:endParaRPr sz="1400"/>
                    </a:p>
                  </a:txBody>
                  <a:tcPr marL="91450" marR="91450" marT="45725" marB="45725">
                    <a:solidFill>
                      <a:schemeClr val="lt1"/>
                    </a:solidFill>
                  </a:tcPr>
                </a:tc>
                <a:extLst>
                  <a:ext uri="{0D108BD9-81ED-4DB2-BD59-A6C34878D82A}">
                    <a16:rowId xmlns:a16="http://schemas.microsoft.com/office/drawing/2014/main" val="10005"/>
                  </a:ext>
                </a:extLst>
              </a:tr>
              <a:tr h="426850">
                <a:tc>
                  <a:txBody>
                    <a:bodyPr/>
                    <a:lstStyle/>
                    <a:p>
                      <a:pPr marL="0" marR="0" lvl="0" indent="0" algn="l" rtl="0">
                        <a:spcBef>
                          <a:spcPts val="0"/>
                        </a:spcBef>
                        <a:spcAft>
                          <a:spcPts val="0"/>
                        </a:spcAft>
                        <a:buNone/>
                      </a:pPr>
                      <a:r>
                        <a:rPr lang="en-US" sz="1400"/>
                        <a:t>Jerusalem Tourism Cluster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12.3</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2.0</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8.1 </a:t>
                      </a:r>
                      <a:endParaRPr sz="1400"/>
                    </a:p>
                  </a:txBody>
                  <a:tcPr marL="91450" marR="91450" marT="45725" marB="45725">
                    <a:solidFill>
                      <a:schemeClr val="lt1"/>
                    </a:solidFill>
                  </a:tcPr>
                </a:tc>
                <a:extLst>
                  <a:ext uri="{0D108BD9-81ED-4DB2-BD59-A6C34878D82A}">
                    <a16:rowId xmlns:a16="http://schemas.microsoft.com/office/drawing/2014/main" val="10006"/>
                  </a:ext>
                </a:extLst>
              </a:tr>
              <a:tr h="426850">
                <a:tc>
                  <a:txBody>
                    <a:bodyPr/>
                    <a:lstStyle/>
                    <a:p>
                      <a:pPr marL="0" marR="0" lvl="0" indent="0" algn="l" rtl="0">
                        <a:spcBef>
                          <a:spcPts val="0"/>
                        </a:spcBef>
                        <a:spcAft>
                          <a:spcPts val="0"/>
                        </a:spcAft>
                        <a:buNone/>
                      </a:pPr>
                      <a:r>
                        <a:rPr lang="en-US" sz="1400"/>
                        <a:t>Al-Mamal Foundation for Contemporary Art</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8.2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4.1</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4.1</a:t>
                      </a:r>
                      <a:endParaRPr sz="1400"/>
                    </a:p>
                  </a:txBody>
                  <a:tcPr marL="91450" marR="91450" marT="45725" marB="45725">
                    <a:solidFill>
                      <a:schemeClr val="lt1"/>
                    </a:solidFill>
                  </a:tcPr>
                </a:tc>
                <a:extLst>
                  <a:ext uri="{0D108BD9-81ED-4DB2-BD59-A6C34878D82A}">
                    <a16:rowId xmlns:a16="http://schemas.microsoft.com/office/drawing/2014/main" val="10007"/>
                  </a:ext>
                </a:extLst>
              </a:tr>
              <a:tr h="426850">
                <a:tc>
                  <a:txBody>
                    <a:bodyPr/>
                    <a:lstStyle/>
                    <a:p>
                      <a:pPr marL="0" marR="0" lvl="0" indent="0" algn="l" rtl="0">
                        <a:spcBef>
                          <a:spcPts val="0"/>
                        </a:spcBef>
                        <a:spcAft>
                          <a:spcPts val="0"/>
                        </a:spcAft>
                        <a:buNone/>
                      </a:pPr>
                      <a:r>
                        <a:rPr lang="en-US" sz="1400" b="1" dirty="0"/>
                        <a:t>Palestine Heritage Museum </a:t>
                      </a:r>
                      <a:endParaRPr sz="1400" b="1"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71.4</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28.6</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32.7</a:t>
                      </a:r>
                      <a:endParaRPr sz="1400"/>
                    </a:p>
                  </a:txBody>
                  <a:tcPr marL="91450" marR="91450" marT="45725" marB="45725">
                    <a:solidFill>
                      <a:schemeClr val="lt1"/>
                    </a:solidFill>
                  </a:tcPr>
                </a:tc>
                <a:extLst>
                  <a:ext uri="{0D108BD9-81ED-4DB2-BD59-A6C34878D82A}">
                    <a16:rowId xmlns:a16="http://schemas.microsoft.com/office/drawing/2014/main" val="10008"/>
                  </a:ext>
                </a:extLst>
              </a:tr>
              <a:tr h="602400">
                <a:tc>
                  <a:txBody>
                    <a:bodyPr/>
                    <a:lstStyle/>
                    <a:p>
                      <a:pPr marL="0" marR="0" lvl="0" indent="0" algn="l" rtl="0">
                        <a:spcBef>
                          <a:spcPts val="0"/>
                        </a:spcBef>
                        <a:spcAft>
                          <a:spcPts val="0"/>
                        </a:spcAft>
                        <a:buNone/>
                      </a:pPr>
                      <a:r>
                        <a:rPr lang="en-US" sz="1400"/>
                        <a:t>PASSIA – Palestinian Academic Society for the Study of International Affairs</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18.4</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81.6</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4.1</a:t>
                      </a:r>
                      <a:endParaRPr sz="1400"/>
                    </a:p>
                  </a:txBody>
                  <a:tcPr marL="91450" marR="91450" marT="45725" marB="45725">
                    <a:solidFill>
                      <a:schemeClr val="lt1"/>
                    </a:solidFill>
                  </a:tcPr>
                </a:tc>
                <a:extLst>
                  <a:ext uri="{0D108BD9-81ED-4DB2-BD59-A6C34878D82A}">
                    <a16:rowId xmlns:a16="http://schemas.microsoft.com/office/drawing/2014/main" val="10009"/>
                  </a:ext>
                </a:extLst>
              </a:tr>
              <a:tr h="602400">
                <a:tc>
                  <a:txBody>
                    <a:bodyPr/>
                    <a:lstStyle/>
                    <a:p>
                      <a:pPr marL="0" marR="0" lvl="0" indent="0" algn="l" rtl="0">
                        <a:spcBef>
                          <a:spcPts val="0"/>
                        </a:spcBef>
                        <a:spcAft>
                          <a:spcPts val="0"/>
                        </a:spcAft>
                        <a:buNone/>
                      </a:pPr>
                      <a:r>
                        <a:rPr lang="en-US" sz="1400" dirty="0"/>
                        <a:t>Welfare Association (Old City of Jerusalem Revitalisation Programme)</a:t>
                      </a:r>
                      <a:endParaRPr sz="1400"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28.6</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71.4</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10.2</a:t>
                      </a:r>
                      <a:endParaRPr sz="1400"/>
                    </a:p>
                  </a:txBody>
                  <a:tcPr marL="91450" marR="91450" marT="45725" marB="45725">
                    <a:solidFill>
                      <a:schemeClr val="lt1"/>
                    </a:solidFill>
                  </a:tcPr>
                </a:tc>
                <a:extLst>
                  <a:ext uri="{0D108BD9-81ED-4DB2-BD59-A6C34878D82A}">
                    <a16:rowId xmlns:a16="http://schemas.microsoft.com/office/drawing/2014/main" val="10010"/>
                  </a:ext>
                </a:extLst>
              </a:tr>
              <a:tr h="481275">
                <a:tc>
                  <a:txBody>
                    <a:bodyPr/>
                    <a:lstStyle/>
                    <a:p>
                      <a:pPr marL="0" marR="0" lvl="0" indent="0" algn="l" rtl="0">
                        <a:spcBef>
                          <a:spcPts val="0"/>
                        </a:spcBef>
                        <a:spcAft>
                          <a:spcPts val="0"/>
                        </a:spcAft>
                        <a:buNone/>
                      </a:pPr>
                      <a:endParaRPr lang="en-US" sz="1400" b="1" dirty="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69.4</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a:t>30.6 </a:t>
                      </a:r>
                      <a:endParaRPr sz="1400"/>
                    </a:p>
                  </a:txBody>
                  <a:tcPr marL="91450" marR="91450" marT="45725" marB="45725">
                    <a:solidFill>
                      <a:schemeClr val="lt1"/>
                    </a:solidFill>
                  </a:tcPr>
                </a:tc>
                <a:tc>
                  <a:txBody>
                    <a:bodyPr/>
                    <a:lstStyle/>
                    <a:p>
                      <a:pPr marL="0" marR="0" lvl="0" indent="0" algn="l" rtl="0">
                        <a:spcBef>
                          <a:spcPts val="0"/>
                        </a:spcBef>
                        <a:spcAft>
                          <a:spcPts val="0"/>
                        </a:spcAft>
                        <a:buNone/>
                      </a:pPr>
                      <a:r>
                        <a:rPr lang="en-US" sz="1400" dirty="0"/>
                        <a:t>26.6</a:t>
                      </a:r>
                      <a:endParaRPr sz="1400" dirty="0"/>
                    </a:p>
                  </a:txBody>
                  <a:tcPr marL="91450" marR="91450" marT="45725" marB="45725">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702750" y="985900"/>
            <a:ext cx="10786500" cy="82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600"/>
              <a:buFont typeface="Calibri"/>
              <a:buNone/>
            </a:pPr>
            <a:r>
              <a:rPr lang="en-US" sz="2700" b="1" dirty="0"/>
              <a:t>What does Palestinian identity mean to you?</a:t>
            </a:r>
            <a:br>
              <a:rPr lang="en-US" sz="2700" b="1" dirty="0"/>
            </a:br>
            <a:br>
              <a:rPr lang="en-US" sz="2700" b="1" dirty="0"/>
            </a:br>
            <a:r>
              <a:rPr lang="en-US" sz="2700" b="1" dirty="0"/>
              <a:t>Responses condensed and provided in percentages </a:t>
            </a:r>
            <a:endParaRPr sz="2700" b="1" dirty="0"/>
          </a:p>
        </p:txBody>
      </p:sp>
      <p:sp>
        <p:nvSpPr>
          <p:cNvPr id="206" name="Google Shape;206;p19"/>
          <p:cNvSpPr txBox="1">
            <a:spLocks noGrp="1"/>
          </p:cNvSpPr>
          <p:nvPr>
            <p:ph type="body" idx="4294967295"/>
          </p:nvPr>
        </p:nvSpPr>
        <p:spPr>
          <a:xfrm>
            <a:off x="2397900" y="2244750"/>
            <a:ext cx="7396200" cy="3132600"/>
          </a:xfrm>
          <a:prstGeom prst="rect">
            <a:avLst/>
          </a:prstGeom>
          <a:noFill/>
          <a:ln>
            <a:noFill/>
          </a:ln>
        </p:spPr>
        <p:txBody>
          <a:bodyPr spcFirstLastPara="1" wrap="square" lIns="91425" tIns="45700" rIns="91425" bIns="45700" anchor="t" anchorCtr="0">
            <a:normAutofit fontScale="70000" lnSpcReduction="20000"/>
          </a:bodyPr>
          <a:lstStyle/>
          <a:p>
            <a:pPr marL="228600" lvl="0" indent="-221059" algn="l" rtl="0">
              <a:lnSpc>
                <a:spcPct val="90000"/>
              </a:lnSpc>
              <a:spcBef>
                <a:spcPts val="1000"/>
              </a:spcBef>
              <a:spcAft>
                <a:spcPts val="0"/>
              </a:spcAft>
              <a:buClr>
                <a:schemeClr val="dk1"/>
              </a:buClr>
              <a:buSzPct val="100000"/>
              <a:buChar char="•"/>
            </a:pPr>
            <a:r>
              <a:rPr lang="en-US" sz="3650" dirty="0"/>
              <a:t>57% - A sense of belonging and steadfast rootedness </a:t>
            </a:r>
            <a:endParaRPr sz="3650" dirty="0"/>
          </a:p>
          <a:p>
            <a:pPr marL="228600" lvl="0" indent="-195659" algn="l" rtl="0">
              <a:spcBef>
                <a:spcPts val="1000"/>
              </a:spcBef>
              <a:spcAft>
                <a:spcPts val="0"/>
              </a:spcAft>
              <a:buSzPct val="100000"/>
              <a:buChar char="•"/>
            </a:pPr>
            <a:r>
              <a:rPr lang="en-US" sz="3650" dirty="0"/>
              <a:t>55% - Pride </a:t>
            </a:r>
            <a:endParaRPr sz="3650" dirty="0"/>
          </a:p>
          <a:p>
            <a:pPr marL="228600" lvl="0" indent="-221059" algn="l" rtl="0">
              <a:lnSpc>
                <a:spcPct val="90000"/>
              </a:lnSpc>
              <a:spcBef>
                <a:spcPts val="1000"/>
              </a:spcBef>
              <a:spcAft>
                <a:spcPts val="0"/>
              </a:spcAft>
              <a:buClr>
                <a:schemeClr val="dk1"/>
              </a:buClr>
              <a:buSzPct val="100000"/>
              <a:buChar char="•"/>
            </a:pPr>
            <a:r>
              <a:rPr lang="en-US" sz="3650" dirty="0"/>
              <a:t>50% - Institutional racism/discrimination against Palestinians </a:t>
            </a:r>
            <a:endParaRPr sz="3650" dirty="0"/>
          </a:p>
          <a:p>
            <a:pPr marL="228600" lvl="0" indent="-221059" algn="l" rtl="0">
              <a:lnSpc>
                <a:spcPct val="90000"/>
              </a:lnSpc>
              <a:spcBef>
                <a:spcPts val="1000"/>
              </a:spcBef>
              <a:spcAft>
                <a:spcPts val="0"/>
              </a:spcAft>
              <a:buClr>
                <a:schemeClr val="dk1"/>
              </a:buClr>
              <a:buSzPct val="100000"/>
              <a:buChar char="•"/>
            </a:pPr>
            <a:r>
              <a:rPr lang="en-US" sz="3650" dirty="0"/>
              <a:t>47%% - Resistance </a:t>
            </a:r>
            <a:endParaRPr sz="3650" dirty="0"/>
          </a:p>
          <a:p>
            <a:pPr marL="228600" lvl="0" indent="-221059" algn="l" rtl="0">
              <a:lnSpc>
                <a:spcPct val="90000"/>
              </a:lnSpc>
              <a:spcBef>
                <a:spcPts val="1000"/>
              </a:spcBef>
              <a:spcAft>
                <a:spcPts val="0"/>
              </a:spcAft>
              <a:buClr>
                <a:schemeClr val="dk1"/>
              </a:buClr>
              <a:buSzPct val="100000"/>
              <a:buChar char="•"/>
            </a:pPr>
            <a:r>
              <a:rPr lang="en-US" sz="3650" dirty="0"/>
              <a:t>42% - Palestinian culture </a:t>
            </a:r>
            <a:endParaRPr sz="3650" dirty="0"/>
          </a:p>
          <a:p>
            <a:pPr marL="228600" lvl="0" indent="-221059" algn="l" rtl="0">
              <a:lnSpc>
                <a:spcPct val="90000"/>
              </a:lnSpc>
              <a:spcBef>
                <a:spcPts val="1000"/>
              </a:spcBef>
              <a:spcAft>
                <a:spcPts val="0"/>
              </a:spcAft>
              <a:buClr>
                <a:schemeClr val="dk1"/>
              </a:buClr>
              <a:buSzPct val="100000"/>
              <a:buChar char="•"/>
            </a:pPr>
            <a:r>
              <a:rPr lang="en-US" sz="3650" dirty="0"/>
              <a:t>38% - Arab language</a:t>
            </a:r>
            <a:endParaRPr sz="3650" dirty="0"/>
          </a:p>
          <a:p>
            <a:pPr marL="228600" marR="0" lvl="0" indent="-50800" algn="l" rtl="0">
              <a:lnSpc>
                <a:spcPct val="100000"/>
              </a:lnSpc>
              <a:spcBef>
                <a:spcPts val="0"/>
              </a:spcBef>
              <a:spcAft>
                <a:spcPts val="0"/>
              </a:spcAft>
              <a:buClr>
                <a:schemeClr val="dk1"/>
              </a:buClr>
              <a:buSzPct val="100000"/>
              <a:buFont typeface="Noto Sans Symbols"/>
              <a:buNone/>
            </a:pPr>
            <a:endParaRPr sz="2800" dirty="0"/>
          </a:p>
          <a:p>
            <a:pPr marL="228600" lvl="0" indent="-50800" algn="l" rtl="0">
              <a:lnSpc>
                <a:spcPct val="90000"/>
              </a:lnSpc>
              <a:spcBef>
                <a:spcPts val="1000"/>
              </a:spcBef>
              <a:spcAft>
                <a:spcPts val="0"/>
              </a:spcAft>
              <a:buClr>
                <a:schemeClr val="dk1"/>
              </a:buClr>
              <a:buSzPct val="100000"/>
              <a:buFont typeface="Noto Sans Symbols"/>
              <a:buNone/>
            </a:pPr>
            <a:endParaRPr dirty="0"/>
          </a:p>
        </p:txBody>
      </p:sp>
      <p:sp>
        <p:nvSpPr>
          <p:cNvPr id="207" name="Google Shape;207;p19"/>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#1</a:t>
            </a:r>
            <a:endParaRPr sz="3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20"/>
          <p:cNvSpPr txBox="1">
            <a:spLocks noGrp="1"/>
          </p:cNvSpPr>
          <p:nvPr>
            <p:ph type="body" idx="1"/>
          </p:nvPr>
        </p:nvSpPr>
        <p:spPr>
          <a:xfrm>
            <a:off x="702750" y="3205549"/>
            <a:ext cx="4916700" cy="2553000"/>
          </a:xfrm>
          <a:prstGeom prst="rect">
            <a:avLst/>
          </a:prstGeom>
          <a:noFill/>
          <a:ln>
            <a:noFill/>
          </a:ln>
        </p:spPr>
        <p:txBody>
          <a:bodyPr spcFirstLastPara="1" wrap="square" lIns="91425" tIns="45700" rIns="91425" bIns="45700" anchor="t" anchorCtr="0">
            <a:normAutofit/>
          </a:bodyPr>
          <a:lstStyle/>
          <a:p>
            <a:pPr marL="228600" lvl="0" indent="-196850" algn="l" rtl="0">
              <a:lnSpc>
                <a:spcPct val="90000"/>
              </a:lnSpc>
              <a:spcBef>
                <a:spcPts val="0"/>
              </a:spcBef>
              <a:spcAft>
                <a:spcPts val="0"/>
              </a:spcAft>
              <a:buClr>
                <a:schemeClr val="dk1"/>
              </a:buClr>
              <a:buSzPts val="2300"/>
              <a:buChar char="•"/>
            </a:pPr>
            <a:r>
              <a:rPr lang="en-US" sz="2300" dirty="0"/>
              <a:t>56% - All of the above</a:t>
            </a:r>
            <a:endParaRPr sz="2300" dirty="0"/>
          </a:p>
          <a:p>
            <a:pPr marL="228600" lvl="0" indent="-196850" algn="l" rtl="0">
              <a:lnSpc>
                <a:spcPct val="90000"/>
              </a:lnSpc>
              <a:spcBef>
                <a:spcPts val="1000"/>
              </a:spcBef>
              <a:spcAft>
                <a:spcPts val="0"/>
              </a:spcAft>
              <a:buClr>
                <a:schemeClr val="dk1"/>
              </a:buClr>
              <a:buSzPts val="2300"/>
              <a:buChar char="•"/>
            </a:pPr>
            <a:r>
              <a:rPr lang="en-US" sz="2300" dirty="0"/>
              <a:t>40% - Literary works, especially poetry</a:t>
            </a:r>
            <a:endParaRPr sz="2300" dirty="0"/>
          </a:p>
          <a:p>
            <a:pPr marL="228600" lvl="0" indent="-196850" algn="l" rtl="0">
              <a:lnSpc>
                <a:spcPct val="90000"/>
              </a:lnSpc>
              <a:spcBef>
                <a:spcPts val="1000"/>
              </a:spcBef>
              <a:spcAft>
                <a:spcPts val="0"/>
              </a:spcAft>
              <a:buClr>
                <a:schemeClr val="dk1"/>
              </a:buClr>
              <a:buSzPts val="2300"/>
              <a:buChar char="•"/>
            </a:pPr>
            <a:r>
              <a:rPr lang="en-US" sz="2300" dirty="0"/>
              <a:t>17% - Dabke</a:t>
            </a:r>
            <a:endParaRPr sz="2300" dirty="0"/>
          </a:p>
          <a:p>
            <a:pPr marL="228600" lvl="0" indent="-196850" algn="l" rtl="0">
              <a:lnSpc>
                <a:spcPct val="90000"/>
              </a:lnSpc>
              <a:spcBef>
                <a:spcPts val="1000"/>
              </a:spcBef>
              <a:spcAft>
                <a:spcPts val="0"/>
              </a:spcAft>
              <a:buClr>
                <a:schemeClr val="dk1"/>
              </a:buClr>
              <a:buSzPts val="2300"/>
              <a:buChar char="•"/>
            </a:pPr>
            <a:r>
              <a:rPr lang="en-US" sz="2300" dirty="0"/>
              <a:t>15% - Folkloric songs</a:t>
            </a:r>
            <a:endParaRPr sz="2300" dirty="0"/>
          </a:p>
          <a:p>
            <a:pPr marL="228600" lvl="0" indent="-196850" algn="l" rtl="0">
              <a:lnSpc>
                <a:spcPct val="90000"/>
              </a:lnSpc>
              <a:spcBef>
                <a:spcPts val="1000"/>
              </a:spcBef>
              <a:spcAft>
                <a:spcPts val="0"/>
              </a:spcAft>
              <a:buClr>
                <a:schemeClr val="dk1"/>
              </a:buClr>
              <a:buSzPts val="2300"/>
              <a:buChar char="•"/>
            </a:pPr>
            <a:r>
              <a:rPr lang="en-US" sz="2300" dirty="0"/>
              <a:t>14% - Cultural events</a:t>
            </a:r>
            <a:endParaRPr sz="2300" dirty="0"/>
          </a:p>
          <a:p>
            <a:pPr marL="228600" lvl="0" indent="-50800" algn="l" rtl="0">
              <a:lnSpc>
                <a:spcPct val="90000"/>
              </a:lnSpc>
              <a:spcBef>
                <a:spcPts val="1000"/>
              </a:spcBef>
              <a:spcAft>
                <a:spcPts val="0"/>
              </a:spcAft>
              <a:buClr>
                <a:schemeClr val="dk1"/>
              </a:buClr>
              <a:buSzPts val="2800"/>
              <a:buNone/>
            </a:pPr>
            <a:endParaRPr dirty="0"/>
          </a:p>
        </p:txBody>
      </p:sp>
      <p:pic>
        <p:nvPicPr>
          <p:cNvPr id="213" name="Google Shape;213;p20" descr="Traditional Palestinian Dabke and Folk Music - ViaVii"/>
          <p:cNvPicPr preferRelativeResize="0">
            <a:picLocks noGrp="1"/>
          </p:cNvPicPr>
          <p:nvPr>
            <p:ph type="body" idx="2"/>
          </p:nvPr>
        </p:nvPicPr>
        <p:blipFill rotWithShape="1">
          <a:blip r:embed="rId3">
            <a:alphaModFix/>
          </a:blip>
          <a:srcRect/>
          <a:stretch/>
        </p:blipFill>
        <p:spPr>
          <a:xfrm>
            <a:off x="5693850" y="2654600"/>
            <a:ext cx="5795400" cy="3654900"/>
          </a:xfrm>
          <a:prstGeom prst="rect">
            <a:avLst/>
          </a:prstGeom>
          <a:noFill/>
          <a:ln>
            <a:noFill/>
          </a:ln>
        </p:spPr>
      </p:pic>
      <p:sp>
        <p:nvSpPr>
          <p:cNvPr id="214" name="Google Shape;214;p20"/>
          <p:cNvSpPr txBox="1">
            <a:spLocks noGrp="1"/>
          </p:cNvSpPr>
          <p:nvPr>
            <p:ph type="title"/>
          </p:nvPr>
        </p:nvSpPr>
        <p:spPr>
          <a:xfrm>
            <a:off x="702750" y="1138300"/>
            <a:ext cx="10786500" cy="1490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2647"/>
              <a:buFont typeface="Calibri"/>
              <a:buNone/>
            </a:pPr>
            <a:r>
              <a:rPr lang="en-US" sz="3022" b="1"/>
              <a:t>Where do you feel that this identity is expressed? </a:t>
            </a:r>
            <a:endParaRPr sz="3022" b="1"/>
          </a:p>
          <a:p>
            <a:pPr marL="0" lvl="0" indent="0" algn="ctr" rtl="0">
              <a:spcBef>
                <a:spcPts val="0"/>
              </a:spcBef>
              <a:spcAft>
                <a:spcPts val="0"/>
              </a:spcAft>
              <a:buClr>
                <a:schemeClr val="dk1"/>
              </a:buClr>
              <a:buSzPct val="92647"/>
              <a:buFont typeface="Calibri"/>
              <a:buNone/>
            </a:pPr>
            <a:r>
              <a:rPr lang="en-US" sz="3022" b="1"/>
              <a:t>For example, at concerts of Palestinian musician, through embroidery, literary works, cultural events, dabke, contemporary culture, etc. </a:t>
            </a:r>
            <a:br>
              <a:rPr lang="en-US" sz="2800"/>
            </a:br>
            <a:endParaRPr sz="2700" b="1"/>
          </a:p>
        </p:txBody>
      </p:sp>
      <p:sp>
        <p:nvSpPr>
          <p:cNvPr id="215" name="Google Shape;215;p20"/>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#2</a:t>
            </a:r>
            <a:endParaRPr sz="32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21"/>
          <p:cNvSpPr txBox="1">
            <a:spLocks noGrp="1"/>
          </p:cNvSpPr>
          <p:nvPr>
            <p:ph type="body" idx="1"/>
          </p:nvPr>
        </p:nvSpPr>
        <p:spPr>
          <a:xfrm>
            <a:off x="5550639" y="2780802"/>
            <a:ext cx="5926500" cy="3636900"/>
          </a:xfrm>
          <a:prstGeom prst="rect">
            <a:avLst/>
          </a:prstGeom>
          <a:noFill/>
          <a:ln>
            <a:noFill/>
          </a:ln>
        </p:spPr>
        <p:txBody>
          <a:bodyPr spcFirstLastPara="1" wrap="square" lIns="91425" tIns="45700" rIns="91425" bIns="45700" anchor="t" anchorCtr="0">
            <a:normAutofit/>
          </a:bodyPr>
          <a:lstStyle/>
          <a:p>
            <a:pPr marL="228600" lvl="0" indent="-210184" algn="l" rtl="0">
              <a:lnSpc>
                <a:spcPct val="100000"/>
              </a:lnSpc>
              <a:spcBef>
                <a:spcPts val="0"/>
              </a:spcBef>
              <a:spcAft>
                <a:spcPts val="0"/>
              </a:spcAft>
              <a:buClr>
                <a:schemeClr val="dk1"/>
              </a:buClr>
              <a:buSzPts val="2300"/>
              <a:buChar char="•"/>
            </a:pPr>
            <a:r>
              <a:rPr lang="en-US" sz="2300" dirty="0"/>
              <a:t>38% - Yes</a:t>
            </a:r>
            <a:endParaRPr sz="2300" dirty="0"/>
          </a:p>
          <a:p>
            <a:pPr marL="228600" lvl="0" indent="-210184" algn="l" rtl="0">
              <a:lnSpc>
                <a:spcPct val="100000"/>
              </a:lnSpc>
              <a:spcBef>
                <a:spcPts val="1000"/>
              </a:spcBef>
              <a:spcAft>
                <a:spcPts val="0"/>
              </a:spcAft>
              <a:buClr>
                <a:schemeClr val="dk1"/>
              </a:buClr>
              <a:buSzPts val="2300"/>
              <a:buChar char="•"/>
            </a:pPr>
            <a:r>
              <a:rPr lang="en-US" sz="2300" dirty="0"/>
              <a:t>27% - No</a:t>
            </a:r>
            <a:endParaRPr sz="2300" dirty="0"/>
          </a:p>
          <a:p>
            <a:pPr marL="228600" lvl="0" indent="-210184" algn="l" rtl="0">
              <a:lnSpc>
                <a:spcPct val="100000"/>
              </a:lnSpc>
              <a:spcBef>
                <a:spcPts val="1000"/>
              </a:spcBef>
              <a:spcAft>
                <a:spcPts val="0"/>
              </a:spcAft>
              <a:buClr>
                <a:schemeClr val="dk1"/>
              </a:buClr>
              <a:buSzPts val="2300"/>
              <a:buChar char="•"/>
            </a:pPr>
            <a:r>
              <a:rPr lang="en-US" sz="2300" dirty="0"/>
              <a:t>19% - Did not respond/indecipherable answers</a:t>
            </a:r>
          </a:p>
          <a:p>
            <a:pPr marL="228600" indent="-210184">
              <a:lnSpc>
                <a:spcPct val="100000"/>
              </a:lnSpc>
              <a:buSzPts val="2300"/>
            </a:pPr>
            <a:r>
              <a:rPr lang="en-US" sz="2300" dirty="0"/>
              <a:t>12% - Only Palestinians in exile form part of the Palestinian identity</a:t>
            </a:r>
          </a:p>
          <a:p>
            <a:pPr marL="228600" lvl="0" indent="-210184" algn="l" rtl="0">
              <a:lnSpc>
                <a:spcPct val="100000"/>
              </a:lnSpc>
              <a:spcBef>
                <a:spcPts val="1000"/>
              </a:spcBef>
              <a:spcAft>
                <a:spcPts val="0"/>
              </a:spcAft>
              <a:buClr>
                <a:schemeClr val="dk1"/>
              </a:buClr>
              <a:buSzPts val="2300"/>
              <a:buChar char="•"/>
            </a:pPr>
            <a:r>
              <a:rPr lang="en-US" sz="2300" dirty="0"/>
              <a:t>11% - No awareness</a:t>
            </a:r>
            <a:endParaRPr sz="2300" dirty="0"/>
          </a:p>
        </p:txBody>
      </p:sp>
      <p:sp>
        <p:nvSpPr>
          <p:cNvPr id="221" name="Google Shape;221;p21"/>
          <p:cNvSpPr txBox="1">
            <a:spLocks noGrp="1"/>
          </p:cNvSpPr>
          <p:nvPr>
            <p:ph type="title"/>
          </p:nvPr>
        </p:nvSpPr>
        <p:spPr>
          <a:xfrm>
            <a:off x="702750" y="1138300"/>
            <a:ext cx="10786500" cy="1490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en-US" sz="2700" b="1"/>
              <a:t>What communities and groups shape Palestinian identity? </a:t>
            </a:r>
            <a:endParaRPr sz="2700" b="1"/>
          </a:p>
          <a:p>
            <a:pPr marL="0" lvl="0" indent="0" algn="ctr" rtl="0">
              <a:spcBef>
                <a:spcPts val="0"/>
              </a:spcBef>
              <a:spcAft>
                <a:spcPts val="0"/>
              </a:spcAft>
              <a:buClr>
                <a:schemeClr val="dk1"/>
              </a:buClr>
              <a:buSzPts val="2800"/>
              <a:buFont typeface="Calibri"/>
              <a:buNone/>
            </a:pPr>
            <a:r>
              <a:rPr lang="en-US" sz="2700" b="1"/>
              <a:t>When you think of this identity do you think about Armenians, Greeks, Copts, Syrians, the Diaspora?</a:t>
            </a:r>
            <a:br>
              <a:rPr lang="en-US" sz="2700"/>
            </a:br>
            <a:endParaRPr sz="2700" b="1"/>
          </a:p>
        </p:txBody>
      </p:sp>
      <p:sp>
        <p:nvSpPr>
          <p:cNvPr id="222" name="Google Shape;222;p21"/>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#3</a:t>
            </a:r>
            <a:endParaRPr sz="3200" b="1"/>
          </a:p>
        </p:txBody>
      </p:sp>
      <p:pic>
        <p:nvPicPr>
          <p:cNvPr id="223" name="Google Shape;223;p21" descr="The Armenian Quarter: Stuck Between Israel and Palestine"/>
          <p:cNvPicPr preferRelativeResize="0"/>
          <p:nvPr/>
        </p:nvPicPr>
        <p:blipFill>
          <a:blip r:embed="rId3">
            <a:alphaModFix/>
          </a:blip>
          <a:stretch>
            <a:fillRect/>
          </a:stretch>
        </p:blipFill>
        <p:spPr>
          <a:xfrm>
            <a:off x="536650" y="2628400"/>
            <a:ext cx="4936349" cy="35433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‘One Giant House’</a:t>
            </a:r>
            <a:endParaRPr sz="3200" b="1"/>
          </a:p>
        </p:txBody>
      </p:sp>
      <p:sp>
        <p:nvSpPr>
          <p:cNvPr id="92" name="Google Shape;92;p2"/>
          <p:cNvSpPr txBox="1">
            <a:spLocks noGrp="1"/>
          </p:cNvSpPr>
          <p:nvPr>
            <p:ph type="body" idx="1"/>
          </p:nvPr>
        </p:nvSpPr>
        <p:spPr>
          <a:xfrm>
            <a:off x="558525" y="1690700"/>
            <a:ext cx="5122800" cy="43896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7000"/>
              </a:lnSpc>
              <a:spcBef>
                <a:spcPts val="0"/>
              </a:spcBef>
              <a:spcAft>
                <a:spcPts val="0"/>
              </a:spcAft>
              <a:buClr>
                <a:srgbClr val="000000"/>
              </a:buClr>
              <a:buSzPct val="81066"/>
              <a:buNone/>
            </a:pPr>
            <a:r>
              <a:rPr lang="en-US" sz="5921" i="1">
                <a:solidFill>
                  <a:srgbClr val="000000"/>
                </a:solidFill>
              </a:rPr>
              <a:t>“</a:t>
            </a:r>
            <a:r>
              <a:rPr lang="en-US" sz="5921" i="1">
                <a:solidFill>
                  <a:srgbClr val="000000"/>
                </a:solidFill>
                <a:latin typeface="Calibri"/>
                <a:ea typeface="Calibri"/>
                <a:cs typeface="Calibri"/>
                <a:sym typeface="Calibri"/>
              </a:rPr>
              <a:t>Looking at the Old City of Jerusalem from the sky, one would think that it was composed of one giant house. This is because almost all the houses are connected, having common walls with their roofs overlooking each other</a:t>
            </a:r>
            <a:r>
              <a:rPr lang="en-US" sz="5921">
                <a:solidFill>
                  <a:srgbClr val="000000"/>
                </a:solidFill>
                <a:latin typeface="Calibri"/>
                <a:ea typeface="Calibri"/>
                <a:cs typeface="Calibri"/>
                <a:sym typeface="Calibri"/>
              </a:rPr>
              <a:t>.</a:t>
            </a:r>
            <a:r>
              <a:rPr lang="en-US" sz="5921">
                <a:solidFill>
                  <a:srgbClr val="000000"/>
                </a:solidFill>
              </a:rPr>
              <a:t>”</a:t>
            </a:r>
            <a:endParaRPr sz="5921"/>
          </a:p>
          <a:p>
            <a:pPr marL="0" lvl="0" indent="0" algn="l" rtl="0">
              <a:lnSpc>
                <a:spcPct val="107000"/>
              </a:lnSpc>
              <a:spcBef>
                <a:spcPts val="1800"/>
              </a:spcBef>
              <a:spcAft>
                <a:spcPts val="0"/>
              </a:spcAft>
              <a:buClr>
                <a:schemeClr val="dk1"/>
              </a:buClr>
              <a:buSzPct val="100000"/>
              <a:buNone/>
            </a:pPr>
            <a:endParaRPr sz="1800">
              <a:latin typeface="Bookman Old Style"/>
              <a:ea typeface="Bookman Old Style"/>
              <a:cs typeface="Bookman Old Style"/>
              <a:sym typeface="Bookman Old Style"/>
            </a:endParaRPr>
          </a:p>
          <a:p>
            <a:pPr marL="0" lvl="0" indent="0" algn="l" rtl="0">
              <a:lnSpc>
                <a:spcPct val="107000"/>
              </a:lnSpc>
              <a:spcBef>
                <a:spcPts val="1800"/>
              </a:spcBef>
              <a:spcAft>
                <a:spcPts val="0"/>
              </a:spcAft>
              <a:buClr>
                <a:schemeClr val="dk1"/>
              </a:buClr>
              <a:buSzPct val="100000"/>
              <a:buNone/>
            </a:pPr>
            <a:r>
              <a:rPr lang="en-US" sz="1800"/>
              <a:t>Ghoshen, S. (2013) </a:t>
            </a:r>
            <a:r>
              <a:rPr lang="en-US" sz="1800" i="1"/>
              <a:t>Jerusalem. Arab Social Life, Traditions and Everyday Pleasures in the 20th Century </a:t>
            </a:r>
            <a:r>
              <a:rPr lang="en-US" sz="1800"/>
              <a:t>(Northampton, MA: Interlink Books).</a:t>
            </a:r>
            <a:endParaRPr/>
          </a:p>
        </p:txBody>
      </p:sp>
      <p:pic>
        <p:nvPicPr>
          <p:cNvPr id="93" name="Google Shape;93;p2" descr="Jerusalem Notre Dame 19th Century Photograph by Munir Alawi - Fine Art  America"/>
          <p:cNvPicPr preferRelativeResize="0">
            <a:picLocks noGrp="1"/>
          </p:cNvPicPr>
          <p:nvPr>
            <p:ph type="body" idx="2"/>
          </p:nvPr>
        </p:nvPicPr>
        <p:blipFill rotWithShape="1">
          <a:blip r:embed="rId3">
            <a:alphaModFix/>
          </a:blip>
          <a:srcRect/>
          <a:stretch/>
        </p:blipFill>
        <p:spPr>
          <a:xfrm>
            <a:off x="5956277" y="1690688"/>
            <a:ext cx="5737976" cy="40930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body" idx="1"/>
          </p:nvPr>
        </p:nvSpPr>
        <p:spPr>
          <a:xfrm>
            <a:off x="516400" y="2536825"/>
            <a:ext cx="6206400" cy="3594300"/>
          </a:xfrm>
          <a:prstGeom prst="rect">
            <a:avLst/>
          </a:prstGeom>
          <a:noFill/>
          <a:ln>
            <a:noFill/>
          </a:ln>
        </p:spPr>
        <p:txBody>
          <a:bodyPr spcFirstLastPara="1" wrap="square" lIns="91425" tIns="45700" rIns="91425" bIns="45700" anchor="t" anchorCtr="0">
            <a:normAutofit/>
          </a:bodyPr>
          <a:lstStyle/>
          <a:p>
            <a:pPr marL="228600" lvl="0" indent="-210184" algn="l" rtl="0">
              <a:lnSpc>
                <a:spcPct val="90000"/>
              </a:lnSpc>
              <a:spcBef>
                <a:spcPts val="0"/>
              </a:spcBef>
              <a:spcAft>
                <a:spcPts val="0"/>
              </a:spcAft>
              <a:buClr>
                <a:schemeClr val="dk1"/>
              </a:buClr>
              <a:buSzPts val="2300"/>
              <a:buChar char="•"/>
            </a:pPr>
            <a:r>
              <a:rPr lang="en-US" sz="2300" dirty="0"/>
              <a:t>44% - No</a:t>
            </a:r>
            <a:endParaRPr sz="2300" dirty="0"/>
          </a:p>
          <a:p>
            <a:pPr marL="228600" lvl="0" indent="-210184" algn="l" rtl="0">
              <a:lnSpc>
                <a:spcPct val="90000"/>
              </a:lnSpc>
              <a:spcBef>
                <a:spcPts val="1000"/>
              </a:spcBef>
              <a:spcAft>
                <a:spcPts val="0"/>
              </a:spcAft>
              <a:buClr>
                <a:schemeClr val="dk1"/>
              </a:buClr>
              <a:buSzPts val="2300"/>
              <a:buChar char="•"/>
            </a:pPr>
            <a:r>
              <a:rPr lang="en-US" sz="2300" dirty="0"/>
              <a:t>43% - Yes (Among these, some recognized that the injustices they have suffered also make them part of Palestinian identity)</a:t>
            </a:r>
            <a:endParaRPr sz="2300" dirty="0"/>
          </a:p>
          <a:p>
            <a:pPr marL="228600" lvl="0" indent="-210184" algn="l" rtl="0">
              <a:lnSpc>
                <a:spcPct val="90000"/>
              </a:lnSpc>
              <a:spcBef>
                <a:spcPts val="1000"/>
              </a:spcBef>
              <a:spcAft>
                <a:spcPts val="0"/>
              </a:spcAft>
              <a:buClr>
                <a:schemeClr val="dk1"/>
              </a:buClr>
              <a:buSzPts val="2300"/>
              <a:buChar char="•"/>
            </a:pPr>
            <a:r>
              <a:rPr lang="en-US" sz="2300" dirty="0"/>
              <a:t>33% - They have their own history/culture and are not part of the Palestinian community</a:t>
            </a:r>
            <a:endParaRPr sz="2300" dirty="0"/>
          </a:p>
        </p:txBody>
      </p:sp>
      <p:pic>
        <p:nvPicPr>
          <p:cNvPr id="229" name="Google Shape;229;p22" descr="The Old City's African secret | The Times of Israel"/>
          <p:cNvPicPr preferRelativeResize="0">
            <a:picLocks noGrp="1"/>
          </p:cNvPicPr>
          <p:nvPr>
            <p:ph type="body" idx="2"/>
          </p:nvPr>
        </p:nvPicPr>
        <p:blipFill rotWithShape="1">
          <a:blip r:embed="rId3">
            <a:alphaModFix/>
          </a:blip>
          <a:srcRect/>
          <a:stretch/>
        </p:blipFill>
        <p:spPr>
          <a:xfrm>
            <a:off x="6929400" y="2536825"/>
            <a:ext cx="4797000" cy="3194700"/>
          </a:xfrm>
          <a:prstGeom prst="rect">
            <a:avLst/>
          </a:prstGeom>
          <a:noFill/>
          <a:ln>
            <a:noFill/>
          </a:ln>
        </p:spPr>
      </p:pic>
      <p:sp>
        <p:nvSpPr>
          <p:cNvPr id="230" name="Google Shape;230;p22"/>
          <p:cNvSpPr txBox="1">
            <a:spLocks noGrp="1"/>
          </p:cNvSpPr>
          <p:nvPr>
            <p:ph type="title"/>
          </p:nvPr>
        </p:nvSpPr>
        <p:spPr>
          <a:xfrm>
            <a:off x="702750" y="1138300"/>
            <a:ext cx="10786500" cy="1137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2700" b="1"/>
              <a:t>Do you see the African community as a component/a part of this Palestinian identity? If so, how? </a:t>
            </a:r>
            <a:endParaRPr sz="2700" b="1"/>
          </a:p>
          <a:p>
            <a:pPr marL="0" lvl="0" indent="0" algn="ctr" rtl="0">
              <a:spcBef>
                <a:spcPts val="0"/>
              </a:spcBef>
              <a:spcAft>
                <a:spcPts val="0"/>
              </a:spcAft>
              <a:buClr>
                <a:schemeClr val="dk1"/>
              </a:buClr>
              <a:buSzPts val="2800"/>
              <a:buFont typeface="Calibri"/>
              <a:buNone/>
            </a:pPr>
            <a:endParaRPr sz="2700" b="1"/>
          </a:p>
        </p:txBody>
      </p:sp>
      <p:sp>
        <p:nvSpPr>
          <p:cNvPr id="231" name="Google Shape;231;p22"/>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#4</a:t>
            </a:r>
            <a:endParaRPr sz="3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23"/>
          <p:cNvSpPr txBox="1">
            <a:spLocks noGrp="1"/>
          </p:cNvSpPr>
          <p:nvPr>
            <p:ph type="body" idx="1"/>
          </p:nvPr>
        </p:nvSpPr>
        <p:spPr>
          <a:xfrm>
            <a:off x="5435900" y="1883500"/>
            <a:ext cx="6163800" cy="4797900"/>
          </a:xfrm>
          <a:prstGeom prst="rect">
            <a:avLst/>
          </a:prstGeom>
          <a:noFill/>
          <a:ln>
            <a:noFill/>
          </a:ln>
        </p:spPr>
        <p:txBody>
          <a:bodyPr spcFirstLastPara="1" wrap="square" lIns="91425" tIns="45700" rIns="91425" bIns="45700" anchor="t" anchorCtr="0">
            <a:noAutofit/>
          </a:bodyPr>
          <a:lstStyle/>
          <a:p>
            <a:pPr marL="228600" lvl="0" indent="-247650" algn="l" rtl="0">
              <a:lnSpc>
                <a:spcPct val="90000"/>
              </a:lnSpc>
              <a:spcBef>
                <a:spcPts val="0"/>
              </a:spcBef>
              <a:spcAft>
                <a:spcPts val="0"/>
              </a:spcAft>
              <a:buClr>
                <a:schemeClr val="dk1"/>
              </a:buClr>
              <a:buSzPts val="2300"/>
              <a:buChar char="•"/>
            </a:pPr>
            <a:r>
              <a:rPr lang="en-US" sz="2300" dirty="0"/>
              <a:t>54% - No (36 without explanation). Others stated that since they have their own history/identity/culture/traditions, they are not part of Palestinian community. Their makeup and way of dressing are different. Their commonality is suffering from Israeli injustice. </a:t>
            </a:r>
            <a:endParaRPr sz="2300" dirty="0"/>
          </a:p>
          <a:p>
            <a:pPr marL="228600" lvl="0" indent="-247650" algn="l" rtl="0">
              <a:lnSpc>
                <a:spcPct val="90000"/>
              </a:lnSpc>
              <a:spcBef>
                <a:spcPts val="1000"/>
              </a:spcBef>
              <a:spcAft>
                <a:spcPts val="0"/>
              </a:spcAft>
              <a:buClr>
                <a:schemeClr val="dk1"/>
              </a:buClr>
              <a:buSzPts val="2300"/>
              <a:buChar char="•"/>
            </a:pPr>
            <a:r>
              <a:rPr lang="en-US" sz="2300" dirty="0"/>
              <a:t>21% - Yes (5 explained that even though they are different, they still form part of the Palestinian identity)</a:t>
            </a:r>
            <a:endParaRPr sz="2300" dirty="0"/>
          </a:p>
          <a:p>
            <a:pPr marL="228600" lvl="0" indent="-247650" algn="l" rtl="0">
              <a:lnSpc>
                <a:spcPct val="90000"/>
              </a:lnSpc>
              <a:spcBef>
                <a:spcPts val="1000"/>
              </a:spcBef>
              <a:spcAft>
                <a:spcPts val="0"/>
              </a:spcAft>
              <a:buClr>
                <a:schemeClr val="dk1"/>
              </a:buClr>
              <a:buSzPts val="2300"/>
              <a:buChar char="•"/>
            </a:pPr>
            <a:r>
              <a:rPr lang="en-US" sz="2300" dirty="0"/>
              <a:t>17% - No awareness</a:t>
            </a:r>
            <a:endParaRPr sz="2300" dirty="0"/>
          </a:p>
        </p:txBody>
      </p:sp>
      <p:pic>
        <p:nvPicPr>
          <p:cNvPr id="237" name="Google Shape;237;p23" descr="The Domari of Jerusalem: a forgotten community – Your Middle East"/>
          <p:cNvPicPr preferRelativeResize="0">
            <a:picLocks noGrp="1"/>
          </p:cNvPicPr>
          <p:nvPr>
            <p:ph type="body" idx="2"/>
          </p:nvPr>
        </p:nvPicPr>
        <p:blipFill rotWithShape="1">
          <a:blip r:embed="rId3">
            <a:alphaModFix/>
          </a:blip>
          <a:srcRect/>
          <a:stretch/>
        </p:blipFill>
        <p:spPr>
          <a:xfrm>
            <a:off x="702750" y="1882874"/>
            <a:ext cx="4422900" cy="2639400"/>
          </a:xfrm>
          <a:prstGeom prst="rect">
            <a:avLst/>
          </a:prstGeom>
          <a:noFill/>
          <a:ln>
            <a:noFill/>
          </a:ln>
        </p:spPr>
      </p:pic>
      <p:sp>
        <p:nvSpPr>
          <p:cNvPr id="238" name="Google Shape;238;p23"/>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#5</a:t>
            </a:r>
            <a:endParaRPr sz="3200" b="1"/>
          </a:p>
        </p:txBody>
      </p:sp>
      <p:sp>
        <p:nvSpPr>
          <p:cNvPr id="239" name="Google Shape;239;p23"/>
          <p:cNvSpPr txBox="1">
            <a:spLocks noGrp="1"/>
          </p:cNvSpPr>
          <p:nvPr>
            <p:ph type="title"/>
          </p:nvPr>
        </p:nvSpPr>
        <p:spPr>
          <a:xfrm>
            <a:off x="702750" y="985900"/>
            <a:ext cx="10786500" cy="821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2700" b="1"/>
              <a:t>Do you see the Domari community as a part of this identity? If yes, why?</a:t>
            </a:r>
            <a:endParaRPr sz="27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243"/>
        <p:cNvGrpSpPr/>
        <p:nvPr/>
      </p:nvGrpSpPr>
      <p:grpSpPr>
        <a:xfrm>
          <a:off x="0" y="0"/>
          <a:ext cx="0" cy="0"/>
          <a:chOff x="0" y="0"/>
          <a:chExt cx="0" cy="0"/>
        </a:xfrm>
      </p:grpSpPr>
      <p:sp>
        <p:nvSpPr>
          <p:cNvPr id="244" name="Google Shape;244;p24"/>
          <p:cNvSpPr txBox="1">
            <a:spLocks noGrp="1"/>
          </p:cNvSpPr>
          <p:nvPr>
            <p:ph type="body" idx="1"/>
          </p:nvPr>
        </p:nvSpPr>
        <p:spPr>
          <a:xfrm>
            <a:off x="351300" y="2292850"/>
            <a:ext cx="11489400" cy="3966600"/>
          </a:xfrm>
          <a:prstGeom prst="rect">
            <a:avLst/>
          </a:prstGeom>
          <a:noFill/>
          <a:ln>
            <a:noFill/>
          </a:ln>
        </p:spPr>
        <p:txBody>
          <a:bodyPr spcFirstLastPara="1" wrap="square" lIns="91425" tIns="45700" rIns="91425" bIns="45700" anchor="t" anchorCtr="0">
            <a:noAutofit/>
          </a:bodyPr>
          <a:lstStyle/>
          <a:p>
            <a:pPr marL="228600" lvl="0" indent="-257175" algn="l" rtl="0">
              <a:lnSpc>
                <a:spcPct val="90000"/>
              </a:lnSpc>
              <a:spcBef>
                <a:spcPts val="0"/>
              </a:spcBef>
              <a:spcAft>
                <a:spcPts val="0"/>
              </a:spcAft>
              <a:buClr>
                <a:schemeClr val="dk1"/>
              </a:buClr>
              <a:buSzPts val="2300"/>
              <a:buChar char="•"/>
            </a:pPr>
            <a:r>
              <a:rPr lang="en-US" sz="2300" dirty="0"/>
              <a:t>47% - Yes. 28 said that protection of this identity is due to efforts of Palestinian civil society, especially cultural events. </a:t>
            </a:r>
            <a:endParaRPr sz="2300" dirty="0"/>
          </a:p>
          <a:p>
            <a:pPr marL="228600" lvl="0" indent="-257175" algn="l" rtl="0">
              <a:lnSpc>
                <a:spcPct val="90000"/>
              </a:lnSpc>
              <a:spcBef>
                <a:spcPts val="1000"/>
              </a:spcBef>
              <a:spcAft>
                <a:spcPts val="0"/>
              </a:spcAft>
              <a:buClr>
                <a:schemeClr val="dk1"/>
              </a:buClr>
              <a:buSzPts val="2300"/>
              <a:buChar char="•"/>
            </a:pPr>
            <a:r>
              <a:rPr lang="en-US" sz="2300" dirty="0"/>
              <a:t>33% - No. 26 without explanation. 18 of those who gave explanations said that Palestinians have failed to preserve their identity because of the occupation. Others said that Palestinians lost a lot through negotiations. </a:t>
            </a:r>
            <a:endParaRPr sz="2300" dirty="0"/>
          </a:p>
          <a:p>
            <a:pPr marL="228600" lvl="0" indent="-257175" algn="l" rtl="0">
              <a:lnSpc>
                <a:spcPct val="90000"/>
              </a:lnSpc>
              <a:spcBef>
                <a:spcPts val="1000"/>
              </a:spcBef>
              <a:spcAft>
                <a:spcPts val="0"/>
              </a:spcAft>
              <a:buClr>
                <a:schemeClr val="dk1"/>
              </a:buClr>
              <a:buSzPts val="2300"/>
              <a:buChar char="•"/>
            </a:pPr>
            <a:r>
              <a:rPr lang="en-US" sz="2300" dirty="0"/>
              <a:t>10% - Stated that identity has been preserved because Palestinians are stubborn, because they have not yielded to the Judaisation of Jerusalem</a:t>
            </a:r>
            <a:endParaRPr sz="2300" dirty="0"/>
          </a:p>
          <a:p>
            <a:pPr marL="228600" lvl="0" indent="-257175" algn="l" rtl="0">
              <a:lnSpc>
                <a:spcPct val="90000"/>
              </a:lnSpc>
              <a:spcBef>
                <a:spcPts val="1000"/>
              </a:spcBef>
              <a:spcAft>
                <a:spcPts val="0"/>
              </a:spcAft>
              <a:buClr>
                <a:schemeClr val="dk1"/>
              </a:buClr>
              <a:buSzPts val="2300"/>
              <a:buChar char="•"/>
            </a:pPr>
            <a:r>
              <a:rPr lang="en-US" sz="2300" dirty="0"/>
              <a:t>6% - Israelis have control over everything</a:t>
            </a:r>
            <a:endParaRPr sz="2300" dirty="0"/>
          </a:p>
          <a:p>
            <a:pPr marL="228600" lvl="0" indent="-257175" algn="l" rtl="0">
              <a:lnSpc>
                <a:spcPct val="90000"/>
              </a:lnSpc>
              <a:spcBef>
                <a:spcPts val="1000"/>
              </a:spcBef>
              <a:spcAft>
                <a:spcPts val="0"/>
              </a:spcAft>
              <a:buClr>
                <a:schemeClr val="dk1"/>
              </a:buClr>
              <a:buSzPts val="2300"/>
              <a:buChar char="•"/>
            </a:pPr>
            <a:r>
              <a:rPr lang="en-US" sz="2300" dirty="0"/>
              <a:t>6% - END THE OCCUPATION</a:t>
            </a:r>
            <a:endParaRPr sz="2300" dirty="0"/>
          </a:p>
        </p:txBody>
      </p:sp>
      <p:sp>
        <p:nvSpPr>
          <p:cNvPr id="245" name="Google Shape;245;p24"/>
          <p:cNvSpPr txBox="1">
            <a:spLocks noGrp="1"/>
          </p:cNvSpPr>
          <p:nvPr>
            <p:ph type="title"/>
          </p:nvPr>
        </p:nvSpPr>
        <p:spPr>
          <a:xfrm>
            <a:off x="702750" y="985900"/>
            <a:ext cx="10786500" cy="1137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2700" b="1"/>
              <a:t>Do you think Palestinians have succeeded in keeping their identity alive, despite the occupation? If so, why?</a:t>
            </a:r>
            <a:endParaRPr sz="2700" b="1"/>
          </a:p>
        </p:txBody>
      </p:sp>
      <p:sp>
        <p:nvSpPr>
          <p:cNvPr id="246" name="Google Shape;246;p24"/>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#6</a:t>
            </a:r>
            <a:endParaRPr sz="32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25"/>
          <p:cNvSpPr txBox="1">
            <a:spLocks noGrp="1"/>
          </p:cNvSpPr>
          <p:nvPr>
            <p:ph type="title"/>
          </p:nvPr>
        </p:nvSpPr>
        <p:spPr>
          <a:xfrm>
            <a:off x="502950" y="985900"/>
            <a:ext cx="11186100" cy="125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40"/>
              <a:buFont typeface="Calibri"/>
              <a:buNone/>
            </a:pPr>
            <a:r>
              <a:rPr lang="en-US" sz="2000" dirty="0"/>
              <a:t>Students were asked to reflect upon the disorientation experienced by Mahmoud Darwish: “In Jerusalem, and I means within the ancient walls/I walk from one epoch to another without a memory to guide me.” The subsequent question asked. “What can be done to better protect Palestinian Jerusalem where traditional ways of life (both material and non-material) are increasingly threatened?”</a:t>
            </a:r>
            <a:endParaRPr sz="2000" dirty="0"/>
          </a:p>
        </p:txBody>
      </p:sp>
      <p:sp>
        <p:nvSpPr>
          <p:cNvPr id="252" name="Google Shape;252;p25"/>
          <p:cNvSpPr txBox="1">
            <a:spLocks noGrp="1"/>
          </p:cNvSpPr>
          <p:nvPr>
            <p:ph type="body" idx="1"/>
          </p:nvPr>
        </p:nvSpPr>
        <p:spPr>
          <a:xfrm>
            <a:off x="4284425" y="2456450"/>
            <a:ext cx="7535400" cy="4215300"/>
          </a:xfrm>
          <a:prstGeom prst="rect">
            <a:avLst/>
          </a:prstGeom>
          <a:noFill/>
          <a:ln>
            <a:noFill/>
          </a:ln>
        </p:spPr>
        <p:txBody>
          <a:bodyPr spcFirstLastPara="1" wrap="square" lIns="91425" tIns="45700" rIns="91425" bIns="45700" anchor="t" anchorCtr="0">
            <a:noAutofit/>
          </a:bodyPr>
          <a:lstStyle/>
          <a:p>
            <a:pPr marL="228600" lvl="0" indent="-210184" algn="l" rtl="0">
              <a:lnSpc>
                <a:spcPct val="90000"/>
              </a:lnSpc>
              <a:spcBef>
                <a:spcPts val="0"/>
              </a:spcBef>
              <a:spcAft>
                <a:spcPts val="0"/>
              </a:spcAft>
              <a:buClr>
                <a:schemeClr val="dk1"/>
              </a:buClr>
              <a:buSzPts val="2300"/>
              <a:buChar char="•"/>
            </a:pPr>
            <a:r>
              <a:rPr lang="en-US" sz="2300" dirty="0"/>
              <a:t>46% - Better preserve the history of Palestine. Refuse to abandon identity. Create more cultural associations to preserve language and culture. Organize more cultural events. </a:t>
            </a:r>
            <a:endParaRPr sz="2300" dirty="0"/>
          </a:p>
          <a:p>
            <a:pPr marL="228600" lvl="0" indent="-210184" algn="l" rtl="0">
              <a:lnSpc>
                <a:spcPct val="90000"/>
              </a:lnSpc>
              <a:spcBef>
                <a:spcPts val="1000"/>
              </a:spcBef>
              <a:spcAft>
                <a:spcPts val="0"/>
              </a:spcAft>
              <a:buClr>
                <a:schemeClr val="dk1"/>
              </a:buClr>
              <a:buSzPts val="2300"/>
              <a:buChar char="•"/>
            </a:pPr>
            <a:r>
              <a:rPr lang="en-US" sz="2300" dirty="0"/>
              <a:t>37% - Refuse to abandon identity as expressed in culture and traditions and resist Israeli attempt to Judaise the city.</a:t>
            </a:r>
            <a:endParaRPr sz="2300" dirty="0"/>
          </a:p>
          <a:p>
            <a:pPr marL="228600" lvl="0" indent="-210184" algn="l" rtl="0">
              <a:lnSpc>
                <a:spcPct val="90000"/>
              </a:lnSpc>
              <a:spcBef>
                <a:spcPts val="1000"/>
              </a:spcBef>
              <a:spcAft>
                <a:spcPts val="0"/>
              </a:spcAft>
              <a:buClr>
                <a:schemeClr val="dk1"/>
              </a:buClr>
              <a:buSzPts val="2300"/>
              <a:buChar char="•"/>
            </a:pPr>
            <a:r>
              <a:rPr lang="en-US" sz="2300" dirty="0"/>
              <a:t>16% - Raise awareness about the importance of Palestinian culture and identity</a:t>
            </a:r>
            <a:endParaRPr sz="2300" dirty="0"/>
          </a:p>
          <a:p>
            <a:pPr marL="228600" lvl="0" indent="-210184" algn="l" rtl="0">
              <a:lnSpc>
                <a:spcPct val="90000"/>
              </a:lnSpc>
              <a:spcBef>
                <a:spcPts val="1000"/>
              </a:spcBef>
              <a:spcAft>
                <a:spcPts val="0"/>
              </a:spcAft>
              <a:buClr>
                <a:schemeClr val="dk1"/>
              </a:buClr>
              <a:buSzPts val="2300"/>
              <a:buChar char="•"/>
            </a:pPr>
            <a:r>
              <a:rPr lang="en-US" sz="2300" dirty="0"/>
              <a:t>13%- Boycott Israeli products</a:t>
            </a:r>
            <a:endParaRPr sz="2300" dirty="0"/>
          </a:p>
          <a:p>
            <a:pPr marL="228600" lvl="0" indent="-210184" algn="l" rtl="0">
              <a:lnSpc>
                <a:spcPct val="90000"/>
              </a:lnSpc>
              <a:spcBef>
                <a:spcPts val="1000"/>
              </a:spcBef>
              <a:spcAft>
                <a:spcPts val="0"/>
              </a:spcAft>
              <a:buClr>
                <a:schemeClr val="dk1"/>
              </a:buClr>
              <a:buSzPts val="2300"/>
              <a:buChar char="•"/>
            </a:pPr>
            <a:r>
              <a:rPr lang="en-US" sz="2300" dirty="0"/>
              <a:t>13% - Forge Palestinian unity/reconciliation between the different political factions</a:t>
            </a:r>
            <a:endParaRPr sz="2300" dirty="0"/>
          </a:p>
        </p:txBody>
      </p:sp>
      <p:pic>
        <p:nvPicPr>
          <p:cNvPr id="253" name="Google Shape;253;p25" descr="The life and work of Palestinian Islamo-Pop artist Laila Shawa – Middle  East Monitor"/>
          <p:cNvPicPr preferRelativeResize="0">
            <a:picLocks noGrp="1"/>
          </p:cNvPicPr>
          <p:nvPr>
            <p:ph type="body" idx="2"/>
          </p:nvPr>
        </p:nvPicPr>
        <p:blipFill rotWithShape="1">
          <a:blip r:embed="rId3">
            <a:alphaModFix/>
          </a:blip>
          <a:srcRect/>
          <a:stretch/>
        </p:blipFill>
        <p:spPr>
          <a:xfrm>
            <a:off x="587625" y="2608850"/>
            <a:ext cx="3442800" cy="2295600"/>
          </a:xfrm>
          <a:prstGeom prst="rect">
            <a:avLst/>
          </a:prstGeom>
          <a:noFill/>
          <a:ln>
            <a:noFill/>
          </a:ln>
        </p:spPr>
      </p:pic>
      <p:sp>
        <p:nvSpPr>
          <p:cNvPr id="254" name="Google Shape;254;p25"/>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Question #7</a:t>
            </a:r>
            <a:endParaRPr sz="3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258"/>
        <p:cNvGrpSpPr/>
        <p:nvPr/>
      </p:nvGrpSpPr>
      <p:grpSpPr>
        <a:xfrm>
          <a:off x="0" y="0"/>
          <a:ext cx="0" cy="0"/>
          <a:chOff x="0" y="0"/>
          <a:chExt cx="0" cy="0"/>
        </a:xfrm>
      </p:grpSpPr>
      <p:sp>
        <p:nvSpPr>
          <p:cNvPr id="259" name="Google Shape;259;p26"/>
          <p:cNvSpPr txBox="1"/>
          <p:nvPr/>
        </p:nvSpPr>
        <p:spPr>
          <a:xfrm>
            <a:off x="1210800" y="2266425"/>
            <a:ext cx="10143000" cy="3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alibri"/>
              <a:buNone/>
            </a:pPr>
            <a:r>
              <a:rPr lang="en-US" sz="2500" i="1">
                <a:solidFill>
                  <a:srgbClr val="FFFFFF"/>
                </a:solidFill>
                <a:latin typeface="Calibri"/>
                <a:ea typeface="Calibri"/>
                <a:cs typeface="Calibri"/>
                <a:sym typeface="Calibri"/>
              </a:rPr>
              <a:t>Yabous refuses to acknowledge and construct its programs around this structural inequality because it implies acceptance of the annexation of Jerusalem and a negation of the wider framework of national rights and obligations, thereby restricting them to demands of equality instead of liberation and freedom. </a:t>
            </a:r>
            <a:endParaRPr sz="2500">
              <a:solidFill>
                <a:srgbClr val="FFFFFF"/>
              </a:solidFill>
            </a:endParaRPr>
          </a:p>
          <a:p>
            <a:pPr marL="0" marR="0" lvl="0" indent="0" algn="l" rtl="0">
              <a:spcBef>
                <a:spcPts val="0"/>
              </a:spcBef>
              <a:spcAft>
                <a:spcPts val="0"/>
              </a:spcAft>
              <a:buClr>
                <a:schemeClr val="dk1"/>
              </a:buClr>
              <a:buSzPts val="2800"/>
              <a:buFont typeface="Calibri"/>
              <a:buNone/>
            </a:pPr>
            <a:endParaRPr sz="2500" i="1">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2800"/>
              <a:buFont typeface="Calibri"/>
              <a:buNone/>
            </a:pPr>
            <a:r>
              <a:rPr lang="en-US" sz="2500" i="1">
                <a:solidFill>
                  <a:srgbClr val="FFFFFF"/>
                </a:solidFill>
                <a:latin typeface="Calibri"/>
                <a:ea typeface="Calibri"/>
                <a:cs typeface="Calibri"/>
                <a:sym typeface="Calibri"/>
              </a:rPr>
              <a:t>In the face of the institutionalised Israeli system which reproduces repression, dispossession and de-development, we must preserve cultural heritage in Jerusalem and revive the city, restoring its status and preserving its identity.</a:t>
            </a:r>
            <a:endParaRPr sz="2500">
              <a:solidFill>
                <a:srgbClr val="FFFFFF"/>
              </a:solidFill>
            </a:endParaRPr>
          </a:p>
        </p:txBody>
      </p:sp>
      <p:sp>
        <p:nvSpPr>
          <p:cNvPr id="260" name="Google Shape;260;p26"/>
          <p:cNvSpPr txBox="1">
            <a:spLocks noGrp="1"/>
          </p:cNvSpPr>
          <p:nvPr>
            <p:ph type="title" idx="4294967295"/>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solidFill>
                  <a:srgbClr val="FFFFFF"/>
                </a:solidFill>
              </a:rPr>
              <a:t>Conclusions</a:t>
            </a:r>
            <a:endParaRPr sz="3200" b="1">
              <a:solidFill>
                <a:srgbClr val="FFFFFF"/>
              </a:solidFill>
            </a:endParaRPr>
          </a:p>
        </p:txBody>
      </p:sp>
      <p:sp>
        <p:nvSpPr>
          <p:cNvPr id="261" name="Google Shape;261;p26"/>
          <p:cNvSpPr txBox="1">
            <a:spLocks noGrp="1"/>
          </p:cNvSpPr>
          <p:nvPr>
            <p:ph type="title" idx="4294967295"/>
          </p:nvPr>
        </p:nvSpPr>
        <p:spPr>
          <a:xfrm>
            <a:off x="702750" y="985900"/>
            <a:ext cx="10786500" cy="821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2700" b="1" dirty="0">
                <a:solidFill>
                  <a:srgbClr val="FFFFFF"/>
                </a:solidFill>
              </a:rPr>
              <a:t>Rania Elias takes a principled and courageous approach:</a:t>
            </a:r>
            <a:endParaRPr sz="2700" b="1"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path path="circle">
            <a:fillToRect l="50000" t="50000" r="50000" b="50000"/>
          </a:path>
          <a:tileRect/>
        </a:gradFill>
        <a:effectLst/>
      </p:bgPr>
    </p:bg>
    <p:spTree>
      <p:nvGrpSpPr>
        <p:cNvPr id="1" name="Shape 265"/>
        <p:cNvGrpSpPr/>
        <p:nvPr/>
      </p:nvGrpSpPr>
      <p:grpSpPr>
        <a:xfrm>
          <a:off x="0" y="0"/>
          <a:ext cx="0" cy="0"/>
          <a:chOff x="0" y="0"/>
          <a:chExt cx="0" cy="0"/>
        </a:xfrm>
      </p:grpSpPr>
      <p:sp>
        <p:nvSpPr>
          <p:cNvPr id="266" name="Google Shape;266;p27"/>
          <p:cNvSpPr txBox="1"/>
          <p:nvPr/>
        </p:nvSpPr>
        <p:spPr>
          <a:xfrm>
            <a:off x="1561950" y="2296129"/>
            <a:ext cx="90681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000"/>
              <a:buFont typeface="Calibri"/>
              <a:buNone/>
            </a:pPr>
            <a:r>
              <a:rPr lang="en-US" sz="2500" i="1">
                <a:solidFill>
                  <a:srgbClr val="FFFFFF"/>
                </a:solidFill>
                <a:latin typeface="Calibri"/>
                <a:ea typeface="Calibri"/>
                <a:cs typeface="Calibri"/>
                <a:sym typeface="Calibri"/>
              </a:rPr>
              <a:t>Our problem as Palestinians is that we are always optimistic and hopeful, which ensures that we do not surrender and therein assimilate our own reality.  Nonetheless, we need to be realistic within this current political spectrum. I do not see major prospects for a breakthrough that would eliminate these ever-increasing inequalities</a:t>
            </a:r>
            <a:r>
              <a:rPr lang="en-US" sz="2500">
                <a:solidFill>
                  <a:srgbClr val="FFFFFF"/>
                </a:solidFill>
                <a:latin typeface="Calibri"/>
                <a:ea typeface="Calibri"/>
                <a:cs typeface="Calibri"/>
                <a:sym typeface="Calibri"/>
              </a:rPr>
              <a:t>.</a:t>
            </a:r>
            <a:endParaRPr sz="2500">
              <a:solidFill>
                <a:srgbClr val="FFFFFF"/>
              </a:solidFill>
            </a:endParaRPr>
          </a:p>
        </p:txBody>
      </p:sp>
      <p:sp>
        <p:nvSpPr>
          <p:cNvPr id="267" name="Google Shape;267;p27"/>
          <p:cNvSpPr txBox="1">
            <a:spLocks noGrp="1"/>
          </p:cNvSpPr>
          <p:nvPr>
            <p:ph type="title" idx="4294967295"/>
          </p:nvPr>
        </p:nvSpPr>
        <p:spPr>
          <a:xfrm>
            <a:off x="702750" y="985900"/>
            <a:ext cx="10786500" cy="821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40"/>
              <a:buFont typeface="Calibri"/>
              <a:buNone/>
            </a:pPr>
            <a:r>
              <a:rPr lang="en-US" sz="2700" b="1" dirty="0">
                <a:solidFill>
                  <a:srgbClr val="FFFFFF"/>
                </a:solidFill>
              </a:rPr>
              <a:t>Dr Safa Nasser Eddin urges steadfastness and sharp-eyed realism:</a:t>
            </a:r>
            <a:endParaRPr sz="2700" b="1"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28"/>
          <p:cNvSpPr txBox="1">
            <a:spLocks noGrp="1"/>
          </p:cNvSpPr>
          <p:nvPr>
            <p:ph type="title" idx="4294967295"/>
          </p:nvPr>
        </p:nvSpPr>
        <p:spPr>
          <a:xfrm>
            <a:off x="702750" y="985900"/>
            <a:ext cx="10786500" cy="821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2700" b="1" dirty="0"/>
              <a:t>Dr Mahdi Abdul Hadi encourages Jerusalemites to hold their ground:</a:t>
            </a:r>
            <a:endParaRPr sz="2700" b="1" dirty="0"/>
          </a:p>
        </p:txBody>
      </p:sp>
      <p:sp>
        <p:nvSpPr>
          <p:cNvPr id="273" name="Google Shape;273;p28"/>
          <p:cNvSpPr txBox="1"/>
          <p:nvPr/>
        </p:nvSpPr>
        <p:spPr>
          <a:xfrm>
            <a:off x="1561950" y="2296129"/>
            <a:ext cx="9068100" cy="21702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4000"/>
              <a:buFont typeface="Arial"/>
              <a:buNone/>
            </a:pPr>
            <a:r>
              <a:rPr lang="en-US" sz="2500" i="1">
                <a:solidFill>
                  <a:schemeClr val="dk1"/>
                </a:solidFill>
                <a:latin typeface="Calibri"/>
                <a:ea typeface="Calibri"/>
                <a:cs typeface="Calibri"/>
                <a:sym typeface="Calibri"/>
              </a:rPr>
              <a:t>It is crucial that we maintain our presence here on the cultural, social and political levels. What is happening now is that Ramallah is replacing Jerusalem as the heart of Palestine, a process that is consciously encouraged by Israel both directly, through closures of institutions like Orient House, or indirectly, by severing the links between Palestinians in Jerusalem and the West Bank.</a:t>
            </a:r>
            <a:endParaRPr sz="2500" i="1">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lin ang="5400012" scaled="0"/>
        </a:gradFill>
        <a:effectLst/>
      </p:bgPr>
    </p:bg>
    <p:spTree>
      <p:nvGrpSpPr>
        <p:cNvPr id="1" name="Shape 277"/>
        <p:cNvGrpSpPr/>
        <p:nvPr/>
      </p:nvGrpSpPr>
      <p:grpSpPr>
        <a:xfrm>
          <a:off x="0" y="0"/>
          <a:ext cx="0" cy="0"/>
          <a:chOff x="0" y="0"/>
          <a:chExt cx="0" cy="0"/>
        </a:xfrm>
      </p:grpSpPr>
      <p:sp>
        <p:nvSpPr>
          <p:cNvPr id="278" name="Google Shape;278;p29"/>
          <p:cNvSpPr txBox="1"/>
          <p:nvPr/>
        </p:nvSpPr>
        <p:spPr>
          <a:xfrm>
            <a:off x="1561950" y="2296129"/>
            <a:ext cx="9068100" cy="25167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3200"/>
              <a:buFont typeface="Arial"/>
              <a:buNone/>
            </a:pPr>
            <a:r>
              <a:rPr lang="en-US" sz="2500" i="1">
                <a:solidFill>
                  <a:srgbClr val="FFFFFF"/>
                </a:solidFill>
                <a:latin typeface="Calibri"/>
                <a:ea typeface="Calibri"/>
                <a:cs typeface="Calibri"/>
                <a:sym typeface="Calibri"/>
              </a:rPr>
              <a:t>Prospects for true change and development are non-existent as the effectiveness of the work of different actors in Jerusalem is in no way sustainable with the persistence of the occupation. What these organisations do is to provide services to maintain the bare minimum for a dignified life. This also keeps Israel happy because our work enables them to maintain a minimum level of humanity before the international community.</a:t>
            </a:r>
            <a:endParaRPr sz="2500" i="1">
              <a:solidFill>
                <a:srgbClr val="FFFFFF"/>
              </a:solidFill>
              <a:latin typeface="Calibri"/>
              <a:ea typeface="Calibri"/>
              <a:cs typeface="Calibri"/>
              <a:sym typeface="Calibri"/>
            </a:endParaRPr>
          </a:p>
        </p:txBody>
      </p:sp>
      <p:sp>
        <p:nvSpPr>
          <p:cNvPr id="279" name="Google Shape;279;p29"/>
          <p:cNvSpPr txBox="1">
            <a:spLocks noGrp="1"/>
          </p:cNvSpPr>
          <p:nvPr>
            <p:ph type="title"/>
          </p:nvPr>
        </p:nvSpPr>
        <p:spPr>
          <a:xfrm>
            <a:off x="702750" y="985900"/>
            <a:ext cx="10786500" cy="821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2700" b="1" dirty="0">
                <a:solidFill>
                  <a:srgbClr val="FFFFFF"/>
                </a:solidFill>
              </a:rPr>
              <a:t>Architect Fida Touma sketches a grim blueprint:</a:t>
            </a:r>
            <a:endParaRPr sz="2700" b="1"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283"/>
        <p:cNvGrpSpPr/>
        <p:nvPr/>
      </p:nvGrpSpPr>
      <p:grpSpPr>
        <a:xfrm>
          <a:off x="0" y="0"/>
          <a:ext cx="0" cy="0"/>
          <a:chOff x="0" y="0"/>
          <a:chExt cx="0" cy="0"/>
        </a:xfrm>
      </p:grpSpPr>
      <p:pic>
        <p:nvPicPr>
          <p:cNvPr id="284" name="Google Shape;284;p30" descr="PALESTINIAN SELF-DETERMINATION: LAND, PEOPLE, AND PRACTICALITY"/>
          <p:cNvPicPr preferRelativeResize="0">
            <a:picLocks noGrp="1"/>
          </p:cNvPicPr>
          <p:nvPr>
            <p:ph type="body" idx="2"/>
          </p:nvPr>
        </p:nvPicPr>
        <p:blipFill rotWithShape="1">
          <a:blip r:embed="rId3">
            <a:alphaModFix/>
          </a:blip>
          <a:srcRect/>
          <a:stretch/>
        </p:blipFill>
        <p:spPr>
          <a:xfrm>
            <a:off x="8274250" y="2514800"/>
            <a:ext cx="3112800" cy="4021500"/>
          </a:xfrm>
          <a:prstGeom prst="rect">
            <a:avLst/>
          </a:prstGeom>
          <a:noFill/>
          <a:ln>
            <a:noFill/>
          </a:ln>
        </p:spPr>
      </p:pic>
      <p:sp>
        <p:nvSpPr>
          <p:cNvPr id="285" name="Google Shape;285;p30"/>
          <p:cNvSpPr txBox="1">
            <a:spLocks noGrp="1"/>
          </p:cNvSpPr>
          <p:nvPr>
            <p:ph type="body" idx="1"/>
          </p:nvPr>
        </p:nvSpPr>
        <p:spPr>
          <a:xfrm>
            <a:off x="702750" y="2443700"/>
            <a:ext cx="7232100" cy="3932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2800"/>
              <a:buNone/>
            </a:pPr>
            <a:r>
              <a:rPr lang="en-US" sz="2500" i="1">
                <a:solidFill>
                  <a:srgbClr val="FFFFFF"/>
                </a:solidFill>
              </a:rPr>
              <a:t>Prospects for change are non-existent so long as the Jerusalemite community does not comprehend that it needs to take the lead to create and develop its framework and contexts for collaborative work, including setting of strategies, as well as forging networks and partnerships on the local, national and international levels. The dynamics in Jerusalem differ from the remainder of the West Bank due to its isolation and systematic targeting. Consequently, focus on inclusiveness in Palestinian national identity is strategically imperative.</a:t>
            </a:r>
            <a:endParaRPr sz="2500" i="1">
              <a:solidFill>
                <a:srgbClr val="FFFFFF"/>
              </a:solidFill>
            </a:endParaRPr>
          </a:p>
        </p:txBody>
      </p:sp>
      <p:sp>
        <p:nvSpPr>
          <p:cNvPr id="286" name="Google Shape;286;p30"/>
          <p:cNvSpPr txBox="1">
            <a:spLocks noGrp="1"/>
          </p:cNvSpPr>
          <p:nvPr>
            <p:ph type="title"/>
          </p:nvPr>
        </p:nvSpPr>
        <p:spPr>
          <a:xfrm>
            <a:off x="702750" y="985900"/>
            <a:ext cx="10786500" cy="1325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2700" b="1" dirty="0">
                <a:solidFill>
                  <a:srgbClr val="FFFFFF"/>
                </a:solidFill>
              </a:rPr>
              <a:t>Raed Saadeh Issues a Clarion Call to Jerusalemites </a:t>
            </a:r>
            <a:br>
              <a:rPr lang="en-US" sz="2700" b="1" dirty="0">
                <a:solidFill>
                  <a:srgbClr val="FFFFFF"/>
                </a:solidFill>
              </a:rPr>
            </a:br>
            <a:r>
              <a:rPr lang="en-US" sz="2700" b="1" dirty="0">
                <a:solidFill>
                  <a:srgbClr val="FFFFFF"/>
                </a:solidFill>
              </a:rPr>
              <a:t>Collaborate and Strategize to Forge </a:t>
            </a:r>
            <a:r>
              <a:rPr lang="en-US" sz="2700" b="1">
                <a:solidFill>
                  <a:srgbClr val="FFFFFF"/>
                </a:solidFill>
              </a:rPr>
              <a:t>Greater Unity:</a:t>
            </a:r>
            <a:endParaRPr sz="2700" b="1" dirty="0">
              <a:solidFill>
                <a:srgbClr val="FFFFFF"/>
              </a:solidFill>
            </a:endParaRPr>
          </a:p>
          <a:p>
            <a:pPr marL="0" lvl="0" indent="0" algn="ctr" rtl="0">
              <a:spcBef>
                <a:spcPts val="0"/>
              </a:spcBef>
              <a:spcAft>
                <a:spcPts val="0"/>
              </a:spcAft>
              <a:buClr>
                <a:schemeClr val="dk1"/>
              </a:buClr>
              <a:buSzPts val="3200"/>
              <a:buFont typeface="Calibri"/>
              <a:buNone/>
            </a:pPr>
            <a:endParaRPr sz="2700" b="1"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380000" y="2028875"/>
            <a:ext cx="9432000" cy="3594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7000"/>
              </a:lnSpc>
              <a:spcBef>
                <a:spcPts val="0"/>
              </a:spcBef>
              <a:spcAft>
                <a:spcPts val="0"/>
              </a:spcAft>
              <a:buClr>
                <a:srgbClr val="000000"/>
              </a:buClr>
              <a:buSzPts val="4000"/>
              <a:buNone/>
            </a:pPr>
            <a:r>
              <a:rPr lang="en-US" sz="3000" dirty="0">
                <a:solidFill>
                  <a:srgbClr val="000000"/>
                </a:solidFill>
                <a:latin typeface="Calibri"/>
                <a:ea typeface="Calibri"/>
                <a:cs typeface="Calibri"/>
                <a:sym typeface="Calibri"/>
              </a:rPr>
              <a:t>Our research sought to:</a:t>
            </a:r>
          </a:p>
          <a:p>
            <a:pPr marL="0" lvl="0" indent="0" algn="l" rtl="0">
              <a:lnSpc>
                <a:spcPct val="107000"/>
              </a:lnSpc>
              <a:spcBef>
                <a:spcPts val="0"/>
              </a:spcBef>
              <a:spcAft>
                <a:spcPts val="0"/>
              </a:spcAft>
              <a:buClr>
                <a:srgbClr val="000000"/>
              </a:buClr>
              <a:buSzPts val="4000"/>
              <a:buNone/>
            </a:pPr>
            <a:endParaRPr lang="en-US" sz="3000" dirty="0">
              <a:solidFill>
                <a:srgbClr val="000000"/>
              </a:solidFill>
              <a:latin typeface="Calibri"/>
              <a:ea typeface="Calibri"/>
              <a:cs typeface="Calibri"/>
              <a:sym typeface="Calibri"/>
            </a:endParaRPr>
          </a:p>
          <a:p>
            <a:pPr lvl="0" indent="-457200" algn="l" rtl="0">
              <a:lnSpc>
                <a:spcPct val="107000"/>
              </a:lnSpc>
              <a:spcBef>
                <a:spcPts val="0"/>
              </a:spcBef>
              <a:spcAft>
                <a:spcPts val="0"/>
              </a:spcAft>
              <a:buClr>
                <a:srgbClr val="000000"/>
              </a:buClr>
              <a:buSzPts val="4000"/>
              <a:buFont typeface="Wingdings" panose="05000000000000000000" pitchFamily="2" charset="2"/>
              <a:buChar char="§"/>
            </a:pPr>
            <a:r>
              <a:rPr lang="en-US" sz="3000" dirty="0">
                <a:solidFill>
                  <a:srgbClr val="000000"/>
                </a:solidFill>
                <a:latin typeface="Calibri"/>
                <a:ea typeface="Calibri"/>
                <a:cs typeface="Calibri"/>
                <a:sym typeface="Calibri"/>
              </a:rPr>
              <a:t>Evaluate impact of civil society </a:t>
            </a:r>
            <a:r>
              <a:rPr lang="en-US" sz="3000" dirty="0" err="1">
                <a:solidFill>
                  <a:srgbClr val="000000"/>
                </a:solidFill>
                <a:latin typeface="Calibri"/>
                <a:ea typeface="Calibri"/>
                <a:cs typeface="Calibri"/>
                <a:sym typeface="Calibri"/>
              </a:rPr>
              <a:t>organisations</a:t>
            </a:r>
            <a:r>
              <a:rPr lang="en-US" sz="3000" dirty="0">
                <a:solidFill>
                  <a:srgbClr val="000000"/>
                </a:solidFill>
                <a:latin typeface="Calibri"/>
                <a:ea typeface="Calibri"/>
                <a:cs typeface="Calibri"/>
                <a:sym typeface="Calibri"/>
              </a:rPr>
              <a:t> that are committed to sustaining Palestinian identity and cultural heritage in East Jerusalem, especially considering </a:t>
            </a:r>
            <a:r>
              <a:rPr lang="en-US" sz="3000" b="1" i="1" dirty="0">
                <a:solidFill>
                  <a:srgbClr val="000000"/>
                </a:solidFill>
                <a:latin typeface="Calibri"/>
                <a:ea typeface="Calibri"/>
                <a:cs typeface="Calibri"/>
                <a:sym typeface="Calibri"/>
              </a:rPr>
              <a:t>Palestinian National Plan Culture Sector Strategic Plan Summary 2011–2013 </a:t>
            </a:r>
            <a:r>
              <a:rPr lang="en-US" sz="3000" b="1" i="1" dirty="0">
                <a:latin typeface="Calibri"/>
                <a:ea typeface="Calibri"/>
                <a:cs typeface="Calibri"/>
                <a:sym typeface="Calibri"/>
              </a:rPr>
              <a:t>(CSSP 2011–13)</a:t>
            </a:r>
          </a:p>
          <a:p>
            <a:pPr lvl="0" indent="-457200" algn="l" rtl="0">
              <a:lnSpc>
                <a:spcPct val="107000"/>
              </a:lnSpc>
              <a:spcBef>
                <a:spcPts val="0"/>
              </a:spcBef>
              <a:spcAft>
                <a:spcPts val="0"/>
              </a:spcAft>
              <a:buClr>
                <a:srgbClr val="000000"/>
              </a:buClr>
              <a:buSzPts val="4000"/>
              <a:buFont typeface="Wingdings" panose="05000000000000000000" pitchFamily="2" charset="2"/>
              <a:buChar char="§"/>
            </a:pPr>
            <a:endParaRPr lang="en-US" sz="3000" dirty="0"/>
          </a:p>
          <a:p>
            <a:pPr lvl="0" indent="-457200" algn="l" rtl="0">
              <a:lnSpc>
                <a:spcPct val="107000"/>
              </a:lnSpc>
              <a:spcBef>
                <a:spcPts val="0"/>
              </a:spcBef>
              <a:spcAft>
                <a:spcPts val="0"/>
              </a:spcAft>
              <a:buClr>
                <a:srgbClr val="000000"/>
              </a:buClr>
              <a:buSzPts val="4000"/>
              <a:buFont typeface="Wingdings" panose="05000000000000000000" pitchFamily="2" charset="2"/>
              <a:buChar char="§"/>
            </a:pPr>
            <a:r>
              <a:rPr lang="en-US" sz="3000" dirty="0"/>
              <a:t>Survey children and youth on Palestinian identity and culture</a:t>
            </a:r>
            <a:endParaRPr sz="3000" dirty="0"/>
          </a:p>
        </p:txBody>
      </p:sp>
      <p:sp>
        <p:nvSpPr>
          <p:cNvPr id="105" name="Google Shape;105;p4"/>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Overall Research Aims</a:t>
            </a:r>
            <a:endParaRPr sz="3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6"/>
          <p:cNvSpPr txBox="1"/>
          <p:nvPr/>
        </p:nvSpPr>
        <p:spPr>
          <a:xfrm>
            <a:off x="646500" y="2036702"/>
            <a:ext cx="10899000" cy="4688423"/>
          </a:xfrm>
          <a:prstGeom prst="rect">
            <a:avLst/>
          </a:prstGeom>
          <a:noFill/>
          <a:ln>
            <a:noFill/>
          </a:ln>
        </p:spPr>
        <p:txBody>
          <a:bodyPr spcFirstLastPara="1" wrap="square" lIns="91425" tIns="45700" rIns="91425" bIns="45700" anchor="t" anchorCtr="0">
            <a:spAutoFit/>
          </a:bodyPr>
          <a:lstStyle/>
          <a:p>
            <a:pPr marL="0" marR="0" lvl="0" indent="114300" algn="l" rtl="0">
              <a:spcBef>
                <a:spcPts val="80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Burj Al-Luq Luq Social Center Society</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Center for Jerusalem Studies of Al-Quds University</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Educational Bookshop*</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Al Hoash – Palestinian Art Court </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Jerusalem Tourism Cluster*</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Al Ma’mal Foundation for Contemporary Art </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Palestine Heritage Museum*</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PASSIA –  Palestinian Academic Society for the Study of International Affairs </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Welfare Association (Old City of Jerusalem Revitalisation Programme)</a:t>
            </a:r>
            <a:endParaRPr dirty="0"/>
          </a:p>
          <a:p>
            <a:pPr marL="0" marR="0" lvl="0" indent="0" algn="l" rtl="0">
              <a:spcBef>
                <a:spcPts val="0"/>
              </a:spcBef>
              <a:spcAft>
                <a:spcPts val="0"/>
              </a:spcAft>
              <a:buClr>
                <a:schemeClr val="dk1"/>
              </a:buClr>
              <a:buSzPts val="2000"/>
              <a:buFont typeface="Calibri"/>
              <a:buAutoNum type="arabicPeriod"/>
            </a:pPr>
            <a:r>
              <a:rPr lang="en-US" sz="2000" b="0" i="0" u="none" strike="noStrike" cap="none" dirty="0">
                <a:solidFill>
                  <a:schemeClr val="dk1"/>
                </a:solidFill>
                <a:latin typeface="Calibri"/>
                <a:ea typeface="Calibri"/>
                <a:cs typeface="Calibri"/>
                <a:sym typeface="Calibri"/>
              </a:rPr>
              <a:t>Yabous Cultural Center</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1" u="none" strike="noStrike" cap="none" dirty="0">
                <a:solidFill>
                  <a:schemeClr val="dk1"/>
                </a:solidFill>
                <a:latin typeface="Calibri"/>
                <a:ea typeface="Calibri"/>
                <a:cs typeface="Calibri"/>
                <a:sym typeface="Calibri"/>
              </a:rPr>
              <a:t>*Non-NGO. </a:t>
            </a:r>
            <a:r>
              <a:rPr lang="en-US" sz="1800" b="0" i="1" u="none" strike="noStrike" cap="none" dirty="0">
                <a:solidFill>
                  <a:srgbClr val="000000"/>
                </a:solidFill>
                <a:latin typeface="Calibri"/>
                <a:ea typeface="Calibri"/>
                <a:cs typeface="Calibri"/>
                <a:sym typeface="Calibri"/>
              </a:rPr>
              <a:t>Educational Bookshop is a local commercial enterprise which also helps to arrange and support book launches, exhibitions, film screenings and robust debates on the Palestine question</a:t>
            </a:r>
            <a:r>
              <a:rPr lang="en-US" sz="1800" i="1" dirty="0">
                <a:latin typeface="Calibri"/>
                <a:ea typeface="Calibri"/>
                <a:cs typeface="Calibri"/>
                <a:sym typeface="Calibri"/>
              </a:rPr>
              <a:t>; </a:t>
            </a:r>
            <a:r>
              <a:rPr lang="en-US" sz="1800" i="1" dirty="0">
                <a:solidFill>
                  <a:schemeClr val="dk1"/>
                </a:solidFill>
                <a:latin typeface="Calibri"/>
                <a:ea typeface="Calibri"/>
                <a:cs typeface="Calibri"/>
                <a:sym typeface="Calibri"/>
              </a:rPr>
              <a:t>Jerusalem Tourism Cluster is a non-profit tourism network; Palestine National Heritage Museum is a non-profit museum</a:t>
            </a:r>
            <a:endParaRPr sz="1800" i="1" dirty="0">
              <a:solidFill>
                <a:schemeClr val="dk1"/>
              </a:solidFill>
              <a:latin typeface="Calibri"/>
              <a:ea typeface="Calibri"/>
              <a:cs typeface="Calibri"/>
              <a:sym typeface="Calibri"/>
            </a:endParaRPr>
          </a:p>
        </p:txBody>
      </p:sp>
      <p:sp>
        <p:nvSpPr>
          <p:cNvPr id="117" name="Google Shape;117;p6"/>
          <p:cNvSpPr txBox="1">
            <a:spLocks noGrp="1"/>
          </p:cNvSpPr>
          <p:nvPr>
            <p:ph type="title" idx="4294967295"/>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Interviewees</a:t>
            </a:r>
            <a:endParaRPr sz="3200" b="1"/>
          </a:p>
        </p:txBody>
      </p:sp>
      <p:sp>
        <p:nvSpPr>
          <p:cNvPr id="118" name="Google Shape;118;p6"/>
          <p:cNvSpPr txBox="1"/>
          <p:nvPr/>
        </p:nvSpPr>
        <p:spPr>
          <a:xfrm>
            <a:off x="2717700" y="1068500"/>
            <a:ext cx="6756600" cy="885600"/>
          </a:xfrm>
          <a:prstGeom prst="rect">
            <a:avLst/>
          </a:prstGeom>
          <a:noFill/>
          <a:ln>
            <a:noFill/>
          </a:ln>
        </p:spPr>
        <p:txBody>
          <a:bodyPr spcFirstLastPara="1" wrap="square" lIns="91425" tIns="91425" rIns="91425" bIns="91425" anchor="t" anchorCtr="0">
            <a:spAutoFit/>
          </a:bodyPr>
          <a:lstStyle/>
          <a:p>
            <a:pPr marL="0" lvl="0" indent="0" algn="ctr" rtl="0">
              <a:lnSpc>
                <a:spcPct val="107000"/>
              </a:lnSpc>
              <a:spcBef>
                <a:spcPts val="0"/>
              </a:spcBef>
              <a:spcAft>
                <a:spcPts val="0"/>
              </a:spcAft>
              <a:buNone/>
            </a:pPr>
            <a:r>
              <a:rPr lang="en-US" sz="2200" b="1">
                <a:solidFill>
                  <a:schemeClr val="dk1"/>
                </a:solidFill>
                <a:latin typeface="Calibri"/>
                <a:ea typeface="Calibri"/>
                <a:cs typeface="Calibri"/>
                <a:sym typeface="Calibri"/>
              </a:rPr>
              <a:t>Leaders of 10 Jerusalem-based civil society organisations were interviewed during the winter of 2017</a:t>
            </a:r>
            <a:endParaRPr sz="4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lin ang="5400012" scaled="0"/>
        </a:gradFill>
        <a:effectLst/>
      </p:bgPr>
    </p:bg>
    <p:spTree>
      <p:nvGrpSpPr>
        <p:cNvPr id="1" name="Shape 122"/>
        <p:cNvGrpSpPr/>
        <p:nvPr/>
      </p:nvGrpSpPr>
      <p:grpSpPr>
        <a:xfrm>
          <a:off x="0" y="0"/>
          <a:ext cx="0" cy="0"/>
          <a:chOff x="0" y="0"/>
          <a:chExt cx="0" cy="0"/>
        </a:xfrm>
      </p:grpSpPr>
      <p:sp>
        <p:nvSpPr>
          <p:cNvPr id="123" name="Google Shape;123;p7"/>
          <p:cNvSpPr txBox="1">
            <a:spLocks noGrp="1"/>
          </p:cNvSpPr>
          <p:nvPr>
            <p:ph type="body" idx="1"/>
          </p:nvPr>
        </p:nvSpPr>
        <p:spPr>
          <a:xfrm>
            <a:off x="838200" y="19780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7000"/>
              </a:lnSpc>
              <a:spcBef>
                <a:spcPts val="0"/>
              </a:spcBef>
              <a:spcAft>
                <a:spcPts val="0"/>
              </a:spcAft>
              <a:buClr>
                <a:srgbClr val="000000"/>
              </a:buClr>
              <a:buSzPts val="2590"/>
              <a:buNone/>
            </a:pPr>
            <a:r>
              <a:rPr lang="en-US" sz="2600">
                <a:solidFill>
                  <a:srgbClr val="000000"/>
                </a:solidFill>
              </a:rPr>
              <a:t>Culture is an essential resource which has an important contribution to make to the Palestinian struggle. The PNA has presented the role of culture in the following terms</a:t>
            </a:r>
            <a:r>
              <a:rPr lang="en-US" sz="2600"/>
              <a:t>:</a:t>
            </a:r>
            <a:endParaRPr sz="2600"/>
          </a:p>
          <a:p>
            <a:pPr marL="0" lvl="0" indent="0" algn="l" rtl="0">
              <a:lnSpc>
                <a:spcPct val="87000"/>
              </a:lnSpc>
              <a:spcBef>
                <a:spcPts val="1800"/>
              </a:spcBef>
              <a:spcAft>
                <a:spcPts val="0"/>
              </a:spcAft>
              <a:buClr>
                <a:srgbClr val="000000"/>
              </a:buClr>
              <a:buSzPts val="2590"/>
              <a:buNone/>
            </a:pPr>
            <a:r>
              <a:rPr lang="en-US" sz="2600">
                <a:solidFill>
                  <a:srgbClr val="000000"/>
                </a:solidFill>
              </a:rPr>
              <a:t>As [culture] is capable of providing perseverance capacities and enriching national identity, culture is a significant weapon in the liberation battle. </a:t>
            </a:r>
            <a:endParaRPr sz="2600">
              <a:solidFill>
                <a:srgbClr val="000000"/>
              </a:solidFill>
            </a:endParaRPr>
          </a:p>
          <a:p>
            <a:pPr marL="0" lvl="0" indent="0" algn="l" rtl="0">
              <a:lnSpc>
                <a:spcPct val="87000"/>
              </a:lnSpc>
              <a:spcBef>
                <a:spcPts val="1800"/>
              </a:spcBef>
              <a:spcAft>
                <a:spcPts val="0"/>
              </a:spcAft>
              <a:buClr>
                <a:srgbClr val="000000"/>
              </a:buClr>
              <a:buSzPts val="2590"/>
              <a:buNone/>
            </a:pPr>
            <a:r>
              <a:rPr lang="en-US" sz="2600">
                <a:solidFill>
                  <a:srgbClr val="000000"/>
                </a:solidFill>
              </a:rPr>
              <a:t>Culture is a component of the national (cultural, social and symbolic) capital, which promotes individual and collective capacities to confront the occupation and various challenges as well as </a:t>
            </a:r>
            <a:r>
              <a:rPr lang="en-US" sz="2600"/>
              <a:t>to support the capability of interacting with and reproducing life.</a:t>
            </a:r>
            <a:endParaRPr sz="2600"/>
          </a:p>
          <a:p>
            <a:pPr marL="0" lvl="0" indent="0" algn="l" rtl="0">
              <a:lnSpc>
                <a:spcPct val="87000"/>
              </a:lnSpc>
              <a:spcBef>
                <a:spcPts val="1800"/>
              </a:spcBef>
              <a:spcAft>
                <a:spcPts val="0"/>
              </a:spcAft>
              <a:buClr>
                <a:srgbClr val="000000"/>
              </a:buClr>
              <a:buSzPts val="2590"/>
              <a:buNone/>
            </a:pPr>
            <a:endParaRPr sz="790"/>
          </a:p>
          <a:p>
            <a:pPr marL="457200" lvl="0" indent="-386715" algn="l" rtl="0">
              <a:lnSpc>
                <a:spcPct val="87000"/>
              </a:lnSpc>
              <a:spcBef>
                <a:spcPts val="1800"/>
              </a:spcBef>
              <a:spcAft>
                <a:spcPts val="0"/>
              </a:spcAft>
              <a:buSzPts val="2490"/>
              <a:buChar char="-"/>
            </a:pPr>
            <a:r>
              <a:rPr lang="en-US" sz="2490" i="1"/>
              <a:t>Palestinian National Plan 2011–13: 2</a:t>
            </a:r>
            <a:endParaRPr sz="2490"/>
          </a:p>
        </p:txBody>
      </p:sp>
      <p:sp>
        <p:nvSpPr>
          <p:cNvPr id="124" name="Google Shape;124;p7"/>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Palestinian National Plan</a:t>
            </a:r>
            <a:endParaRPr sz="3200" b="1"/>
          </a:p>
        </p:txBody>
      </p:sp>
      <p:sp>
        <p:nvSpPr>
          <p:cNvPr id="125" name="Google Shape;125;p7"/>
          <p:cNvSpPr txBox="1"/>
          <p:nvPr/>
        </p:nvSpPr>
        <p:spPr>
          <a:xfrm>
            <a:off x="228450" y="985900"/>
            <a:ext cx="11735100" cy="58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900" b="1">
                <a:solidFill>
                  <a:schemeClr val="dk1"/>
                </a:solidFill>
                <a:latin typeface="Calibri"/>
                <a:ea typeface="Calibri"/>
                <a:cs typeface="Calibri"/>
                <a:sym typeface="Calibri"/>
              </a:rPr>
              <a:t>Culture Sector Strategic Plan Summary, 2011-2013</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129"/>
        <p:cNvGrpSpPr/>
        <p:nvPr/>
      </p:nvGrpSpPr>
      <p:grpSpPr>
        <a:xfrm>
          <a:off x="0" y="0"/>
          <a:ext cx="0" cy="0"/>
          <a:chOff x="0" y="0"/>
          <a:chExt cx="0" cy="0"/>
        </a:xfrm>
      </p:grpSpPr>
      <p:sp>
        <p:nvSpPr>
          <p:cNvPr id="130" name="Google Shape;130;p8"/>
          <p:cNvSpPr txBox="1">
            <a:spLocks noGrp="1"/>
          </p:cNvSpPr>
          <p:nvPr>
            <p:ph type="body" idx="1"/>
          </p:nvPr>
        </p:nvSpPr>
        <p:spPr>
          <a:xfrm>
            <a:off x="1036950" y="1994950"/>
            <a:ext cx="10118100" cy="25782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t>
            </a:r>
            <a:r>
              <a:rPr lang="en-US" sz="2800"/>
              <a:t>PNA’s limited institutional capacity has prevented it from outlining a concrete and productive cultural policy. It is not truly utilized and mainstreamed into strategies and activities and translated into implementable programs on the ground.</a:t>
            </a:r>
            <a:r>
              <a:rPr lang="en-US"/>
              <a:t>”</a:t>
            </a:r>
            <a:endParaRPr sz="2800"/>
          </a:p>
          <a:p>
            <a:pPr marL="0" lvl="0" indent="0" algn="l" rtl="0">
              <a:lnSpc>
                <a:spcPct val="90000"/>
              </a:lnSpc>
              <a:spcBef>
                <a:spcPts val="0"/>
              </a:spcBef>
              <a:spcAft>
                <a:spcPts val="0"/>
              </a:spcAft>
              <a:buClr>
                <a:schemeClr val="dk1"/>
              </a:buClr>
              <a:buSzPts val="2800"/>
              <a:buNone/>
            </a:pPr>
            <a:endParaRPr/>
          </a:p>
          <a:p>
            <a:pPr marL="171450" lvl="0" indent="-215900" algn="l" rtl="0">
              <a:lnSpc>
                <a:spcPct val="90000"/>
              </a:lnSpc>
              <a:spcBef>
                <a:spcPts val="1000"/>
              </a:spcBef>
              <a:spcAft>
                <a:spcPts val="0"/>
              </a:spcAft>
              <a:buSzPts val="2500"/>
              <a:buChar char="-"/>
            </a:pPr>
            <a:r>
              <a:rPr lang="en-US" sz="2500" i="1"/>
              <a:t>Imad Muna, Educational Bookshop</a:t>
            </a:r>
            <a:endParaRPr sz="2500" i="1"/>
          </a:p>
        </p:txBody>
      </p:sp>
      <p:sp>
        <p:nvSpPr>
          <p:cNvPr id="131" name="Google Shape;131;p8"/>
          <p:cNvSpPr txBox="1">
            <a:spLocks noGrp="1"/>
          </p:cNvSpPr>
          <p:nvPr>
            <p:ph type="title"/>
          </p:nvPr>
        </p:nvSpPr>
        <p:spPr>
          <a:xfrm>
            <a:off x="838200" y="344198"/>
            <a:ext cx="10515600" cy="64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200" b="1"/>
              <a:t>Objection #1</a:t>
            </a:r>
            <a:endParaRPr sz="3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9"/>
          <p:cNvSpPr txBox="1">
            <a:spLocks noGrp="1"/>
          </p:cNvSpPr>
          <p:nvPr>
            <p:ph type="body" idx="1"/>
          </p:nvPr>
        </p:nvSpPr>
        <p:spPr>
          <a:xfrm>
            <a:off x="436175" y="1444625"/>
            <a:ext cx="5147700" cy="4348800"/>
          </a:xfrm>
          <a:prstGeom prst="rect">
            <a:avLst/>
          </a:prstGeom>
          <a:solidFill>
            <a:schemeClr val="lt1"/>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sz="2800" dirty="0"/>
              <a:t>Cultural/social/symbolic capital should be interpreted as “any activity that expresses the Palestinian way of life and identity, whether it be scientific or artistic creation, including popular customs, stories and folktales.” </a:t>
            </a:r>
            <a:endParaRPr sz="2800" dirty="0"/>
          </a:p>
          <a:p>
            <a:pPr marL="0" lvl="0" indent="0" algn="l" rtl="0">
              <a:lnSpc>
                <a:spcPct val="90000"/>
              </a:lnSpc>
              <a:spcBef>
                <a:spcPts val="0"/>
              </a:spcBef>
              <a:spcAft>
                <a:spcPts val="0"/>
              </a:spcAft>
              <a:buClr>
                <a:schemeClr val="dk1"/>
              </a:buClr>
              <a:buSzPts val="2800"/>
              <a:buNone/>
            </a:pPr>
            <a:endParaRPr dirty="0"/>
          </a:p>
          <a:p>
            <a:pPr marL="171450" lvl="0" indent="-215900" algn="l" rtl="0">
              <a:lnSpc>
                <a:spcPct val="90000"/>
              </a:lnSpc>
              <a:spcBef>
                <a:spcPts val="1000"/>
              </a:spcBef>
              <a:spcAft>
                <a:spcPts val="0"/>
              </a:spcAft>
              <a:buSzPts val="2500"/>
              <a:buChar char="-"/>
            </a:pPr>
            <a:r>
              <a:rPr lang="en-US" sz="2500" i="1" dirty="0"/>
              <a:t>Khaled Khatib, Director of the Palestinian Heritage Museum</a:t>
            </a:r>
            <a:endParaRPr sz="2500" i="1" dirty="0"/>
          </a:p>
        </p:txBody>
      </p:sp>
      <p:pic>
        <p:nvPicPr>
          <p:cNvPr id="137" name="Google Shape;137;p9" descr="Palestinian Heritage Foundation"/>
          <p:cNvPicPr preferRelativeResize="0">
            <a:picLocks noGrp="1"/>
          </p:cNvPicPr>
          <p:nvPr>
            <p:ph type="body" idx="2"/>
          </p:nvPr>
        </p:nvPicPr>
        <p:blipFill rotWithShape="1">
          <a:blip r:embed="rId3">
            <a:alphaModFix/>
          </a:blip>
          <a:srcRect/>
          <a:stretch/>
        </p:blipFill>
        <p:spPr>
          <a:xfrm>
            <a:off x="5903114" y="1444625"/>
            <a:ext cx="5852700" cy="3903600"/>
          </a:xfrm>
          <a:prstGeom prst="rect">
            <a:avLst/>
          </a:prstGeom>
          <a:noFill/>
          <a:ln>
            <a:noFill/>
          </a:ln>
        </p:spPr>
      </p:pic>
      <p:sp>
        <p:nvSpPr>
          <p:cNvPr id="138" name="Google Shape;138;p9"/>
          <p:cNvSpPr txBox="1">
            <a:spLocks noGrp="1"/>
          </p:cNvSpPr>
          <p:nvPr>
            <p:ph type="title"/>
          </p:nvPr>
        </p:nvSpPr>
        <p:spPr>
          <a:xfrm>
            <a:off x="508300" y="344200"/>
            <a:ext cx="10845600" cy="64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3200" b="1"/>
              <a:t>Objection #2</a:t>
            </a:r>
            <a:endParaRPr sz="3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10"/>
          <p:cNvSpPr txBox="1">
            <a:spLocks noGrp="1"/>
          </p:cNvSpPr>
          <p:nvPr>
            <p:ph type="body" idx="1"/>
          </p:nvPr>
        </p:nvSpPr>
        <p:spPr>
          <a:xfrm>
            <a:off x="6519624" y="1678800"/>
            <a:ext cx="5359800" cy="4579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sz="2800" dirty="0">
                <a:solidFill>
                  <a:schemeClr val="dk1"/>
                </a:solidFill>
              </a:rPr>
              <a:t>The excellence and uniqueness of Palestinians should extend beyond the limited horizon [of CCSP 2011-13] to encompass “wider interactions with the world. Throughout its history, Jerusalem has in many ways functioned as a microcosm of this world.”</a:t>
            </a:r>
            <a:endParaRPr dirty="0"/>
          </a:p>
          <a:p>
            <a:pPr marL="0" lvl="0" indent="0" algn="l" rtl="0">
              <a:lnSpc>
                <a:spcPct val="90000"/>
              </a:lnSpc>
              <a:spcBef>
                <a:spcPts val="1000"/>
              </a:spcBef>
              <a:spcAft>
                <a:spcPts val="0"/>
              </a:spcAft>
              <a:buClr>
                <a:schemeClr val="dk1"/>
              </a:buClr>
              <a:buSzPts val="2800"/>
              <a:buNone/>
            </a:pPr>
            <a:endParaRPr b="1" dirty="0"/>
          </a:p>
          <a:p>
            <a:pPr marL="114300" lvl="0" indent="-215900" algn="l" rtl="0">
              <a:lnSpc>
                <a:spcPct val="90000"/>
              </a:lnSpc>
              <a:spcBef>
                <a:spcPts val="1000"/>
              </a:spcBef>
              <a:spcAft>
                <a:spcPts val="0"/>
              </a:spcAft>
              <a:buClr>
                <a:schemeClr val="dk1"/>
              </a:buClr>
              <a:buSzPts val="2500"/>
              <a:buChar char="-"/>
            </a:pPr>
            <a:r>
              <a:rPr lang="en-US" sz="2500" i="1" dirty="0">
                <a:solidFill>
                  <a:schemeClr val="dk1"/>
                </a:solidFill>
              </a:rPr>
              <a:t>Jack Persekian, Direction and Curator of Al-Ma’mal Foundation for Contemporary Art </a:t>
            </a:r>
            <a:endParaRPr sz="2500" i="1" dirty="0"/>
          </a:p>
        </p:txBody>
      </p:sp>
      <p:pic>
        <p:nvPicPr>
          <p:cNvPr id="144" name="Google Shape;144;p10" descr="Al Ma'mal Foundation for Contemporary Art - Institutions - e-flux"/>
          <p:cNvPicPr preferRelativeResize="0">
            <a:picLocks noGrp="1"/>
          </p:cNvPicPr>
          <p:nvPr>
            <p:ph type="body" idx="2"/>
          </p:nvPr>
        </p:nvPicPr>
        <p:blipFill rotWithShape="1">
          <a:blip r:embed="rId3">
            <a:alphaModFix/>
          </a:blip>
          <a:srcRect/>
          <a:stretch/>
        </p:blipFill>
        <p:spPr>
          <a:xfrm>
            <a:off x="248226" y="1678800"/>
            <a:ext cx="6074400" cy="4130400"/>
          </a:xfrm>
          <a:prstGeom prst="rect">
            <a:avLst/>
          </a:prstGeom>
          <a:noFill/>
          <a:ln>
            <a:noFill/>
          </a:ln>
        </p:spPr>
      </p:pic>
      <p:sp>
        <p:nvSpPr>
          <p:cNvPr id="145" name="Google Shape;145;p10"/>
          <p:cNvSpPr txBox="1">
            <a:spLocks noGrp="1"/>
          </p:cNvSpPr>
          <p:nvPr>
            <p:ph type="title"/>
          </p:nvPr>
        </p:nvSpPr>
        <p:spPr>
          <a:xfrm>
            <a:off x="838200" y="344200"/>
            <a:ext cx="10710600" cy="656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alibri"/>
              <a:buNone/>
            </a:pPr>
            <a:r>
              <a:rPr lang="en-US" sz="3200" b="1" dirty="0"/>
              <a:t>Objection #3</a:t>
            </a:r>
            <a:endParaRPr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11" descr="Yabous Cultural Center | Alquds Jerusalem"/>
          <p:cNvPicPr preferRelativeResize="0">
            <a:picLocks noGrp="1"/>
          </p:cNvPicPr>
          <p:nvPr>
            <p:ph type="body" idx="2"/>
          </p:nvPr>
        </p:nvPicPr>
        <p:blipFill rotWithShape="1">
          <a:blip r:embed="rId3">
            <a:alphaModFix/>
          </a:blip>
          <a:srcRect/>
          <a:stretch/>
        </p:blipFill>
        <p:spPr>
          <a:xfrm>
            <a:off x="5892100" y="1169500"/>
            <a:ext cx="5943900" cy="3962400"/>
          </a:xfrm>
          <a:prstGeom prst="rect">
            <a:avLst/>
          </a:prstGeom>
          <a:noFill/>
          <a:ln>
            <a:noFill/>
          </a:ln>
        </p:spPr>
      </p:pic>
      <p:sp>
        <p:nvSpPr>
          <p:cNvPr id="151" name="Google Shape;151;p11"/>
          <p:cNvSpPr txBox="1"/>
          <p:nvPr/>
        </p:nvSpPr>
        <p:spPr>
          <a:xfrm>
            <a:off x="508300" y="1748775"/>
            <a:ext cx="5383800" cy="458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“Development of strategic plans under the occupation is ineffective since unexpected costs cannot be predicted or mitigated, not to mention plans that extend over a period of three or four years, where dynamics can change unexpectedly and drastically.”</a:t>
            </a:r>
            <a:endParaRPr sz="2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171450" marR="0" lvl="0" indent="-215900" algn="l" rtl="0">
              <a:spcBef>
                <a:spcPts val="0"/>
              </a:spcBef>
              <a:spcAft>
                <a:spcPts val="0"/>
              </a:spcAft>
              <a:buClr>
                <a:schemeClr val="dk1"/>
              </a:buClr>
              <a:buSzPts val="2500"/>
              <a:buFont typeface="Calibri"/>
              <a:buChar char="-"/>
            </a:pPr>
            <a:r>
              <a:rPr lang="en-US" sz="2500" i="1">
                <a:solidFill>
                  <a:schemeClr val="dk1"/>
                </a:solidFill>
                <a:latin typeface="Calibri"/>
                <a:ea typeface="Calibri"/>
                <a:cs typeface="Calibri"/>
                <a:sym typeface="Calibri"/>
              </a:rPr>
              <a:t>Rania Elias, Director, Yabous Cultural Center </a:t>
            </a:r>
            <a:endParaRPr sz="2500" i="1">
              <a:solidFill>
                <a:schemeClr val="dk1"/>
              </a:solidFill>
              <a:latin typeface="Calibri"/>
              <a:ea typeface="Calibri"/>
              <a:cs typeface="Calibri"/>
              <a:sym typeface="Calibri"/>
            </a:endParaRPr>
          </a:p>
        </p:txBody>
      </p:sp>
      <p:sp>
        <p:nvSpPr>
          <p:cNvPr id="152" name="Google Shape;152;p11"/>
          <p:cNvSpPr txBox="1">
            <a:spLocks noGrp="1"/>
          </p:cNvSpPr>
          <p:nvPr>
            <p:ph type="title"/>
          </p:nvPr>
        </p:nvSpPr>
        <p:spPr>
          <a:xfrm>
            <a:off x="508300" y="344200"/>
            <a:ext cx="10845600" cy="64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3200" b="1" dirty="0"/>
              <a:t>Objection #4</a:t>
            </a:r>
            <a:endParaRPr sz="3200" b="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2284</Words>
  <Application>Microsoft Office PowerPoint</Application>
  <PresentationFormat>Widescreen</PresentationFormat>
  <Paragraphs>202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Bookman Old Style</vt:lpstr>
      <vt:lpstr>Calibri</vt:lpstr>
      <vt:lpstr>Noto Sans Symbols</vt:lpstr>
      <vt:lpstr>Wingdings</vt:lpstr>
      <vt:lpstr>Office Theme</vt:lpstr>
      <vt:lpstr>“ONE GIANT HOUSE”:  THE ROLE OF CIVIL SOCIETY IN JERUSALEM IN WAQF PROTECTION</vt:lpstr>
      <vt:lpstr>‘One Giant House’</vt:lpstr>
      <vt:lpstr>Overall Research Aims</vt:lpstr>
      <vt:lpstr>Interviewees</vt:lpstr>
      <vt:lpstr>Palestinian National Plan</vt:lpstr>
      <vt:lpstr>Objection #1</vt:lpstr>
      <vt:lpstr>Objection #2</vt:lpstr>
      <vt:lpstr>Objection #3</vt:lpstr>
      <vt:lpstr>Objection #4</vt:lpstr>
      <vt:lpstr>Strategic Responses of Civil Society in Jerusalem  in Waqf Protection</vt:lpstr>
      <vt:lpstr>PowerPoint Presentation</vt:lpstr>
      <vt:lpstr>PowerPoint Presentation</vt:lpstr>
      <vt:lpstr>PowerPoint Presentation</vt:lpstr>
      <vt:lpstr>PowerPoint Presentation</vt:lpstr>
      <vt:lpstr>Surveys</vt:lpstr>
      <vt:lpstr>PowerPoint Presentation</vt:lpstr>
      <vt:lpstr>What does Palestinian identity mean to you?  Responses condensed and provided in percentages </vt:lpstr>
      <vt:lpstr>Where do you feel that this identity is expressed?  For example, at concerts of Palestinian musician, through embroidery, literary works, cultural events, dabke, contemporary culture, etc.  </vt:lpstr>
      <vt:lpstr>What communities and groups shape Palestinian identity?  When you think of this identity do you think about Armenians, Greeks, Copts, Syrians, the Diaspora? </vt:lpstr>
      <vt:lpstr>Do you see the African community as a component/a part of this Palestinian identity? If so, how?  </vt:lpstr>
      <vt:lpstr>Question #5</vt:lpstr>
      <vt:lpstr>Do you think Palestinians have succeeded in keeping their identity alive, despite the occupation? If so, why?</vt:lpstr>
      <vt:lpstr>Students were asked to reflect upon the disorientation experienced by Mahmoud Darwish: “In Jerusalem, and I means within the ancient walls/I walk from one epoch to another without a memory to guide me.” The subsequent question asked. “What can be done to better protect Palestinian Jerusalem where traditional ways of life (both material and non-material) are increasingly threatened?”</vt:lpstr>
      <vt:lpstr>Conclusions</vt:lpstr>
      <vt:lpstr>Dr Safa Nasser Eddin urges steadfastness and sharp-eyed realism:</vt:lpstr>
      <vt:lpstr>Dr Mahdi Abdul Hadi encourages Jerusalemites to hold their ground:</vt:lpstr>
      <vt:lpstr>Architect Fida Touma sketches a grim blueprint:</vt:lpstr>
      <vt:lpstr>Raed Saadeh Issues a Clarion Call to Jerusalemites  Collaborate and Strategize to Forge Greater 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GIANT HOUSE”:  THE ROLE OF CIVIL SOCIETY IN JERUSALEM IN WAQF PROTECTION</dc:title>
  <dc:creator>Maryvelma O'Neil</dc:creator>
  <cp:lastModifiedBy>Michael O'Neil</cp:lastModifiedBy>
  <cp:revision>2</cp:revision>
  <dcterms:created xsi:type="dcterms:W3CDTF">2022-08-07T10:12:51Z</dcterms:created>
  <dcterms:modified xsi:type="dcterms:W3CDTF">2022-11-02T04:26:47Z</dcterms:modified>
</cp:coreProperties>
</file>