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6"/>
  </p:notesMasterIdLst>
  <p:sldIdLst>
    <p:sldId id="256" r:id="rId3"/>
    <p:sldId id="257" r:id="rId4"/>
    <p:sldId id="271" r:id="rId5"/>
    <p:sldId id="272" r:id="rId6"/>
    <p:sldId id="273" r:id="rId7"/>
    <p:sldId id="258" r:id="rId8"/>
    <p:sldId id="268" r:id="rId9"/>
    <p:sldId id="267" r:id="rId10"/>
    <p:sldId id="285" r:id="rId11"/>
    <p:sldId id="290" r:id="rId12"/>
    <p:sldId id="286" r:id="rId13"/>
    <p:sldId id="275" r:id="rId14"/>
    <p:sldId id="300" r:id="rId15"/>
    <p:sldId id="295" r:id="rId16"/>
    <p:sldId id="296" r:id="rId17"/>
    <p:sldId id="297" r:id="rId18"/>
    <p:sldId id="298" r:id="rId19"/>
    <p:sldId id="293" r:id="rId20"/>
    <p:sldId id="294" r:id="rId21"/>
    <p:sldId id="264" r:id="rId22"/>
    <p:sldId id="281" r:id="rId23"/>
    <p:sldId id="259" r:id="rId24"/>
    <p:sldId id="260" r:id="rId25"/>
    <p:sldId id="262" r:id="rId26"/>
    <p:sldId id="265" r:id="rId27"/>
    <p:sldId id="266" r:id="rId28"/>
    <p:sldId id="299" r:id="rId29"/>
    <p:sldId id="263" r:id="rId30"/>
    <p:sldId id="291" r:id="rId31"/>
    <p:sldId id="292" r:id="rId32"/>
    <p:sldId id="302" r:id="rId33"/>
    <p:sldId id="301" r:id="rId34"/>
    <p:sldId id="30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5"/>
  </p:normalViewPr>
  <p:slideViewPr>
    <p:cSldViewPr>
      <p:cViewPr varScale="1">
        <p:scale>
          <a:sx n="59" d="100"/>
          <a:sy n="59" d="100"/>
        </p:scale>
        <p:origin x="150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DA11B4-1D10-4F77-8F2A-36F457C32B5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AAD3FD42-80F6-4099-9557-33857199CFDE}">
      <dgm:prSet/>
      <dgm:spPr/>
      <dgm:t>
        <a:bodyPr/>
        <a:lstStyle/>
        <a:p>
          <a:pPr algn="ctr" rtl="0"/>
          <a:r>
            <a:rPr lang="ar-SA" dirty="0"/>
            <a:t>خصائص الوقف</a:t>
          </a:r>
          <a:endParaRPr lang="en-GB" dirty="0">
            <a:solidFill>
              <a:srgbClr val="FF0000"/>
            </a:solidFill>
          </a:endParaRPr>
        </a:p>
      </dgm:t>
    </dgm:pt>
    <dgm:pt modelId="{C1A67991-93C5-4501-9765-2DC0BC706A1A}" type="parTrans" cxnId="{0F3EE85F-8B43-4FEA-BF2F-AFDC7A124ACA}">
      <dgm:prSet/>
      <dgm:spPr/>
      <dgm:t>
        <a:bodyPr/>
        <a:lstStyle/>
        <a:p>
          <a:endParaRPr lang="en-GB"/>
        </a:p>
      </dgm:t>
    </dgm:pt>
    <dgm:pt modelId="{6BB3511F-054F-405E-8003-AB5D52305870}" type="sibTrans" cxnId="{0F3EE85F-8B43-4FEA-BF2F-AFDC7A124ACA}">
      <dgm:prSet/>
      <dgm:spPr/>
      <dgm:t>
        <a:bodyPr/>
        <a:lstStyle/>
        <a:p>
          <a:endParaRPr lang="en-GB"/>
        </a:p>
      </dgm:t>
    </dgm:pt>
    <dgm:pt modelId="{5892531F-076F-45BB-933E-E5BAE2106482}" type="pres">
      <dgm:prSet presAssocID="{C7DA11B4-1D10-4F77-8F2A-36F457C32B59}" presName="linear" presStyleCnt="0">
        <dgm:presLayoutVars>
          <dgm:animLvl val="lvl"/>
          <dgm:resizeHandles val="exact"/>
        </dgm:presLayoutVars>
      </dgm:prSet>
      <dgm:spPr/>
    </dgm:pt>
    <dgm:pt modelId="{5D61C205-D9F6-4B3C-A256-E676DAD687D9}" type="pres">
      <dgm:prSet presAssocID="{AAD3FD42-80F6-4099-9557-33857199CFDE}" presName="parentText" presStyleLbl="node1" presStyleIdx="0" presStyleCnt="1">
        <dgm:presLayoutVars>
          <dgm:chMax val="0"/>
          <dgm:bulletEnabled val="1"/>
        </dgm:presLayoutVars>
      </dgm:prSet>
      <dgm:spPr/>
    </dgm:pt>
  </dgm:ptLst>
  <dgm:cxnLst>
    <dgm:cxn modelId="{7C13F814-B630-4B82-A545-0B681F4A35B8}" type="presOf" srcId="{C7DA11B4-1D10-4F77-8F2A-36F457C32B59}" destId="{5892531F-076F-45BB-933E-E5BAE2106482}" srcOrd="0" destOrd="0" presId="urn:microsoft.com/office/officeart/2005/8/layout/vList2"/>
    <dgm:cxn modelId="{0F3EE85F-8B43-4FEA-BF2F-AFDC7A124ACA}" srcId="{C7DA11B4-1D10-4F77-8F2A-36F457C32B59}" destId="{AAD3FD42-80F6-4099-9557-33857199CFDE}" srcOrd="0" destOrd="0" parTransId="{C1A67991-93C5-4501-9765-2DC0BC706A1A}" sibTransId="{6BB3511F-054F-405E-8003-AB5D52305870}"/>
    <dgm:cxn modelId="{8346DBE2-CB60-4A7B-9C42-7EA03D58BB25}" type="presOf" srcId="{AAD3FD42-80F6-4099-9557-33857199CFDE}" destId="{5D61C205-D9F6-4B3C-A256-E676DAD687D9}" srcOrd="0" destOrd="0" presId="urn:microsoft.com/office/officeart/2005/8/layout/vList2"/>
    <dgm:cxn modelId="{965F20D5-36E4-43BD-AD2B-618F03C61C2F}" type="presParOf" srcId="{5892531F-076F-45BB-933E-E5BAE2106482}" destId="{5D61C205-D9F6-4B3C-A256-E676DAD687D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0BC9C3-22EB-46BE-889F-F5AF084E93C7}" type="doc">
      <dgm:prSet loTypeId="urn:microsoft.com/office/officeart/2005/8/layout/venn1" loCatId="relationship" qsTypeId="urn:microsoft.com/office/officeart/2005/8/quickstyle/simple1" qsCatId="simple" csTypeId="urn:microsoft.com/office/officeart/2005/8/colors/colorful5" csCatId="colorful" phldr="1"/>
      <dgm:spPr/>
    </dgm:pt>
    <dgm:pt modelId="{9E2D1F03-B279-4472-AE0A-BAE19408F75F}">
      <dgm:prSet phldrT="[Text]"/>
      <dgm:spPr/>
      <dgm:t>
        <a:bodyPr/>
        <a:lstStyle/>
        <a:p>
          <a:r>
            <a:rPr lang="ar-SA" dirty="0"/>
            <a:t>غير قابل للنقض</a:t>
          </a:r>
          <a:endParaRPr lang="en-GB" dirty="0"/>
        </a:p>
      </dgm:t>
    </dgm:pt>
    <dgm:pt modelId="{4F2D15F9-B1CC-4A4D-B6DE-52989C3ED2EB}" type="parTrans" cxnId="{39205AEA-32C3-4B75-A6E5-8D63484B708D}">
      <dgm:prSet/>
      <dgm:spPr/>
      <dgm:t>
        <a:bodyPr/>
        <a:lstStyle/>
        <a:p>
          <a:endParaRPr lang="en-GB"/>
        </a:p>
      </dgm:t>
    </dgm:pt>
    <dgm:pt modelId="{288900D1-1D41-4817-BE48-EBD59CC4407C}" type="sibTrans" cxnId="{39205AEA-32C3-4B75-A6E5-8D63484B708D}">
      <dgm:prSet/>
      <dgm:spPr/>
      <dgm:t>
        <a:bodyPr/>
        <a:lstStyle/>
        <a:p>
          <a:endParaRPr lang="en-GB"/>
        </a:p>
      </dgm:t>
    </dgm:pt>
    <dgm:pt modelId="{E0D293B9-631B-46A5-A2F0-4E0EB223211E}">
      <dgm:prSet phldrT="[Text]"/>
      <dgm:spPr/>
      <dgm:t>
        <a:bodyPr/>
        <a:lstStyle/>
        <a:p>
          <a:r>
            <a:rPr lang="ar-SA" dirty="0"/>
            <a:t>غير قابل للتصرف</a:t>
          </a:r>
          <a:endParaRPr lang="en-GB" dirty="0"/>
        </a:p>
      </dgm:t>
    </dgm:pt>
    <dgm:pt modelId="{E9C2C5F3-3ECC-4EF9-9D07-2C1CEDEE134D}" type="parTrans" cxnId="{8DDD557F-EFEB-4816-BF31-27EEC25D6C28}">
      <dgm:prSet/>
      <dgm:spPr/>
      <dgm:t>
        <a:bodyPr/>
        <a:lstStyle/>
        <a:p>
          <a:endParaRPr lang="en-GB"/>
        </a:p>
      </dgm:t>
    </dgm:pt>
    <dgm:pt modelId="{7518803C-4A97-4529-96E2-253A754A1378}" type="sibTrans" cxnId="{8DDD557F-EFEB-4816-BF31-27EEC25D6C28}">
      <dgm:prSet/>
      <dgm:spPr/>
      <dgm:t>
        <a:bodyPr/>
        <a:lstStyle/>
        <a:p>
          <a:endParaRPr lang="en-GB"/>
        </a:p>
      </dgm:t>
    </dgm:pt>
    <dgm:pt modelId="{A943BB2A-12FE-40EA-82C5-2F3256009696}">
      <dgm:prSet phldrT="[Text]"/>
      <dgm:spPr/>
      <dgm:t>
        <a:bodyPr/>
        <a:lstStyle/>
        <a:p>
          <a:r>
            <a:rPr lang="ar-SA" dirty="0"/>
            <a:t>مؤبد</a:t>
          </a:r>
          <a:endParaRPr lang="en-GB" dirty="0"/>
        </a:p>
      </dgm:t>
    </dgm:pt>
    <dgm:pt modelId="{DB6143C8-24C5-4849-AA1C-50D2F96EAFBB}" type="parTrans" cxnId="{EB17E94C-7A42-4726-AA2E-37BA9F1A896F}">
      <dgm:prSet/>
      <dgm:spPr/>
      <dgm:t>
        <a:bodyPr/>
        <a:lstStyle/>
        <a:p>
          <a:endParaRPr lang="en-GB"/>
        </a:p>
      </dgm:t>
    </dgm:pt>
    <dgm:pt modelId="{60F1AB0C-2958-4A3C-A55B-4C6C2F724E57}" type="sibTrans" cxnId="{EB17E94C-7A42-4726-AA2E-37BA9F1A896F}">
      <dgm:prSet/>
      <dgm:spPr/>
      <dgm:t>
        <a:bodyPr/>
        <a:lstStyle/>
        <a:p>
          <a:endParaRPr lang="en-GB"/>
        </a:p>
      </dgm:t>
    </dgm:pt>
    <dgm:pt modelId="{808B6055-1450-4EAA-9976-D861B4FA2F73}" type="pres">
      <dgm:prSet presAssocID="{AC0BC9C3-22EB-46BE-889F-F5AF084E93C7}" presName="compositeShape" presStyleCnt="0">
        <dgm:presLayoutVars>
          <dgm:chMax val="7"/>
          <dgm:dir/>
          <dgm:resizeHandles val="exact"/>
        </dgm:presLayoutVars>
      </dgm:prSet>
      <dgm:spPr/>
    </dgm:pt>
    <dgm:pt modelId="{5FAA5299-A2B7-42E7-BAC8-F8DAD994B416}" type="pres">
      <dgm:prSet presAssocID="{9E2D1F03-B279-4472-AE0A-BAE19408F75F}" presName="circ1" presStyleLbl="vennNode1" presStyleIdx="0" presStyleCnt="3" custLinFactNeighborX="2270" custLinFactNeighborY="1622"/>
      <dgm:spPr/>
    </dgm:pt>
    <dgm:pt modelId="{AA28F32E-6BC2-47E9-9D87-08EFF36F523C}" type="pres">
      <dgm:prSet presAssocID="{9E2D1F03-B279-4472-AE0A-BAE19408F75F}" presName="circ1Tx" presStyleLbl="revTx" presStyleIdx="0" presStyleCnt="0">
        <dgm:presLayoutVars>
          <dgm:chMax val="0"/>
          <dgm:chPref val="0"/>
          <dgm:bulletEnabled val="1"/>
        </dgm:presLayoutVars>
      </dgm:prSet>
      <dgm:spPr/>
    </dgm:pt>
    <dgm:pt modelId="{E8126DD0-7E02-4AC1-953A-BA3E739E6683}" type="pres">
      <dgm:prSet presAssocID="{E0D293B9-631B-46A5-A2F0-4E0EB223211E}" presName="circ2" presStyleLbl="vennNode1" presStyleIdx="1" presStyleCnt="3"/>
      <dgm:spPr/>
    </dgm:pt>
    <dgm:pt modelId="{36CBD724-3C50-468E-AA06-E8F6906DA599}" type="pres">
      <dgm:prSet presAssocID="{E0D293B9-631B-46A5-A2F0-4E0EB223211E}" presName="circ2Tx" presStyleLbl="revTx" presStyleIdx="0" presStyleCnt="0">
        <dgm:presLayoutVars>
          <dgm:chMax val="0"/>
          <dgm:chPref val="0"/>
          <dgm:bulletEnabled val="1"/>
        </dgm:presLayoutVars>
      </dgm:prSet>
      <dgm:spPr/>
    </dgm:pt>
    <dgm:pt modelId="{C8F74004-BB0A-4BD0-9277-B1E08FEB37D5}" type="pres">
      <dgm:prSet presAssocID="{A943BB2A-12FE-40EA-82C5-2F3256009696}" presName="circ3" presStyleLbl="vennNode1" presStyleIdx="2" presStyleCnt="3"/>
      <dgm:spPr/>
    </dgm:pt>
    <dgm:pt modelId="{A3B13361-0937-4282-8123-ABB79661E638}" type="pres">
      <dgm:prSet presAssocID="{A943BB2A-12FE-40EA-82C5-2F3256009696}" presName="circ3Tx" presStyleLbl="revTx" presStyleIdx="0" presStyleCnt="0">
        <dgm:presLayoutVars>
          <dgm:chMax val="0"/>
          <dgm:chPref val="0"/>
          <dgm:bulletEnabled val="1"/>
        </dgm:presLayoutVars>
      </dgm:prSet>
      <dgm:spPr/>
    </dgm:pt>
  </dgm:ptLst>
  <dgm:cxnLst>
    <dgm:cxn modelId="{5065381F-6AAD-41CE-8F88-D6FE07C2BDFB}" type="presOf" srcId="{A943BB2A-12FE-40EA-82C5-2F3256009696}" destId="{C8F74004-BB0A-4BD0-9277-B1E08FEB37D5}" srcOrd="0" destOrd="0" presId="urn:microsoft.com/office/officeart/2005/8/layout/venn1"/>
    <dgm:cxn modelId="{BB052324-8CCF-4561-8E4D-90D97AC20A0F}" type="presOf" srcId="{E0D293B9-631B-46A5-A2F0-4E0EB223211E}" destId="{E8126DD0-7E02-4AC1-953A-BA3E739E6683}" srcOrd="0" destOrd="0" presId="urn:microsoft.com/office/officeart/2005/8/layout/venn1"/>
    <dgm:cxn modelId="{02519E3A-F8FE-4D20-B62F-6803725A6B6C}" type="presOf" srcId="{AC0BC9C3-22EB-46BE-889F-F5AF084E93C7}" destId="{808B6055-1450-4EAA-9976-D861B4FA2F73}" srcOrd="0" destOrd="0" presId="urn:microsoft.com/office/officeart/2005/8/layout/venn1"/>
    <dgm:cxn modelId="{EB17E94C-7A42-4726-AA2E-37BA9F1A896F}" srcId="{AC0BC9C3-22EB-46BE-889F-F5AF084E93C7}" destId="{A943BB2A-12FE-40EA-82C5-2F3256009696}" srcOrd="2" destOrd="0" parTransId="{DB6143C8-24C5-4849-AA1C-50D2F96EAFBB}" sibTransId="{60F1AB0C-2958-4A3C-A55B-4C6C2F724E57}"/>
    <dgm:cxn modelId="{E7E94954-71A9-44C8-A31D-9F178CDB24E7}" type="presOf" srcId="{9E2D1F03-B279-4472-AE0A-BAE19408F75F}" destId="{5FAA5299-A2B7-42E7-BAC8-F8DAD994B416}" srcOrd="0" destOrd="0" presId="urn:microsoft.com/office/officeart/2005/8/layout/venn1"/>
    <dgm:cxn modelId="{A00BD759-E5D9-4880-8BDA-4377D9284DCA}" type="presOf" srcId="{9E2D1F03-B279-4472-AE0A-BAE19408F75F}" destId="{AA28F32E-6BC2-47E9-9D87-08EFF36F523C}" srcOrd="1" destOrd="0" presId="urn:microsoft.com/office/officeart/2005/8/layout/venn1"/>
    <dgm:cxn modelId="{8DDD557F-EFEB-4816-BF31-27EEC25D6C28}" srcId="{AC0BC9C3-22EB-46BE-889F-F5AF084E93C7}" destId="{E0D293B9-631B-46A5-A2F0-4E0EB223211E}" srcOrd="1" destOrd="0" parTransId="{E9C2C5F3-3ECC-4EF9-9D07-2C1CEDEE134D}" sibTransId="{7518803C-4A97-4529-96E2-253A754A1378}"/>
    <dgm:cxn modelId="{A2006B8C-9E6F-44F4-AC2C-84A4597BE8A1}" type="presOf" srcId="{E0D293B9-631B-46A5-A2F0-4E0EB223211E}" destId="{36CBD724-3C50-468E-AA06-E8F6906DA599}" srcOrd="1" destOrd="0" presId="urn:microsoft.com/office/officeart/2005/8/layout/venn1"/>
    <dgm:cxn modelId="{ECF87BCB-81EE-46D5-96BA-F523D2ED6A42}" type="presOf" srcId="{A943BB2A-12FE-40EA-82C5-2F3256009696}" destId="{A3B13361-0937-4282-8123-ABB79661E638}" srcOrd="1" destOrd="0" presId="urn:microsoft.com/office/officeart/2005/8/layout/venn1"/>
    <dgm:cxn modelId="{39205AEA-32C3-4B75-A6E5-8D63484B708D}" srcId="{AC0BC9C3-22EB-46BE-889F-F5AF084E93C7}" destId="{9E2D1F03-B279-4472-AE0A-BAE19408F75F}" srcOrd="0" destOrd="0" parTransId="{4F2D15F9-B1CC-4A4D-B6DE-52989C3ED2EB}" sibTransId="{288900D1-1D41-4817-BE48-EBD59CC4407C}"/>
    <dgm:cxn modelId="{8E2C79BF-C176-47BD-A2FD-35552E613E33}" type="presParOf" srcId="{808B6055-1450-4EAA-9976-D861B4FA2F73}" destId="{5FAA5299-A2B7-42E7-BAC8-F8DAD994B416}" srcOrd="0" destOrd="0" presId="urn:microsoft.com/office/officeart/2005/8/layout/venn1"/>
    <dgm:cxn modelId="{25AC5642-F335-4D49-90AE-D56F883BFC7F}" type="presParOf" srcId="{808B6055-1450-4EAA-9976-D861B4FA2F73}" destId="{AA28F32E-6BC2-47E9-9D87-08EFF36F523C}" srcOrd="1" destOrd="0" presId="urn:microsoft.com/office/officeart/2005/8/layout/venn1"/>
    <dgm:cxn modelId="{7B1AAC37-2711-4104-8029-8D5B5A991492}" type="presParOf" srcId="{808B6055-1450-4EAA-9976-D861B4FA2F73}" destId="{E8126DD0-7E02-4AC1-953A-BA3E739E6683}" srcOrd="2" destOrd="0" presId="urn:microsoft.com/office/officeart/2005/8/layout/venn1"/>
    <dgm:cxn modelId="{017C0AEB-37F0-4E2B-85A6-6C6EE9E807FC}" type="presParOf" srcId="{808B6055-1450-4EAA-9976-D861B4FA2F73}" destId="{36CBD724-3C50-468E-AA06-E8F6906DA599}" srcOrd="3" destOrd="0" presId="urn:microsoft.com/office/officeart/2005/8/layout/venn1"/>
    <dgm:cxn modelId="{BC24FB3A-C5DA-4048-A3D7-32357E6F770E}" type="presParOf" srcId="{808B6055-1450-4EAA-9976-D861B4FA2F73}" destId="{C8F74004-BB0A-4BD0-9277-B1E08FEB37D5}" srcOrd="4" destOrd="0" presId="urn:microsoft.com/office/officeart/2005/8/layout/venn1"/>
    <dgm:cxn modelId="{BC983F9A-90C9-43CA-9568-7F1E8E13E8EC}" type="presParOf" srcId="{808B6055-1450-4EAA-9976-D861B4FA2F73}" destId="{A3B13361-0937-4282-8123-ABB79661E638}" srcOrd="5"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48F8E5-F676-401F-94B3-5FB60A0D749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AA4C0C9B-B451-4F83-8768-A36F9D9D9473}">
      <dgm:prSet/>
      <dgm:spPr/>
      <dgm:t>
        <a:bodyPr/>
        <a:lstStyle/>
        <a:p>
          <a:pPr algn="ctr" rtl="0"/>
          <a:r>
            <a:rPr lang="ar-SA" b="1" i="1" dirty="0"/>
            <a:t>ملكية وإدارة الوقف</a:t>
          </a:r>
          <a:endParaRPr lang="en-GB" dirty="0">
            <a:solidFill>
              <a:srgbClr val="C00000"/>
            </a:solidFill>
          </a:endParaRPr>
        </a:p>
      </dgm:t>
    </dgm:pt>
    <dgm:pt modelId="{CB2692B4-503A-4EA5-9B71-1AE7308657A9}" type="parTrans" cxnId="{C55D4A0A-CBDA-4B0B-A436-BCD06EB87E31}">
      <dgm:prSet/>
      <dgm:spPr/>
      <dgm:t>
        <a:bodyPr/>
        <a:lstStyle/>
        <a:p>
          <a:endParaRPr lang="en-GB"/>
        </a:p>
      </dgm:t>
    </dgm:pt>
    <dgm:pt modelId="{2B52B3F3-C883-4DC2-AC8D-3D7B5FB30CBF}" type="sibTrans" cxnId="{C55D4A0A-CBDA-4B0B-A436-BCD06EB87E31}">
      <dgm:prSet/>
      <dgm:spPr/>
      <dgm:t>
        <a:bodyPr/>
        <a:lstStyle/>
        <a:p>
          <a:endParaRPr lang="en-GB"/>
        </a:p>
      </dgm:t>
    </dgm:pt>
    <dgm:pt modelId="{D0CB0485-8B7F-4035-A8A6-38CB25B2B44E}" type="pres">
      <dgm:prSet presAssocID="{7548F8E5-F676-401F-94B3-5FB60A0D749E}" presName="linear" presStyleCnt="0">
        <dgm:presLayoutVars>
          <dgm:animLvl val="lvl"/>
          <dgm:resizeHandles val="exact"/>
        </dgm:presLayoutVars>
      </dgm:prSet>
      <dgm:spPr/>
    </dgm:pt>
    <dgm:pt modelId="{04474A81-D3E2-4BA3-A7E2-A9F994CD56B7}" type="pres">
      <dgm:prSet presAssocID="{AA4C0C9B-B451-4F83-8768-A36F9D9D9473}" presName="parentText" presStyleLbl="node1" presStyleIdx="0" presStyleCnt="1">
        <dgm:presLayoutVars>
          <dgm:chMax val="0"/>
          <dgm:bulletEnabled val="1"/>
        </dgm:presLayoutVars>
      </dgm:prSet>
      <dgm:spPr/>
    </dgm:pt>
  </dgm:ptLst>
  <dgm:cxnLst>
    <dgm:cxn modelId="{C55D4A0A-CBDA-4B0B-A436-BCD06EB87E31}" srcId="{7548F8E5-F676-401F-94B3-5FB60A0D749E}" destId="{AA4C0C9B-B451-4F83-8768-A36F9D9D9473}" srcOrd="0" destOrd="0" parTransId="{CB2692B4-503A-4EA5-9B71-1AE7308657A9}" sibTransId="{2B52B3F3-C883-4DC2-AC8D-3D7B5FB30CBF}"/>
    <dgm:cxn modelId="{C8D0F337-B751-4EAA-B19A-82B976C7FF0D}" type="presOf" srcId="{7548F8E5-F676-401F-94B3-5FB60A0D749E}" destId="{D0CB0485-8B7F-4035-A8A6-38CB25B2B44E}" srcOrd="0" destOrd="0" presId="urn:microsoft.com/office/officeart/2005/8/layout/vList2"/>
    <dgm:cxn modelId="{D34CF550-9CEF-4934-A098-03BB78A98767}" type="presOf" srcId="{AA4C0C9B-B451-4F83-8768-A36F9D9D9473}" destId="{04474A81-D3E2-4BA3-A7E2-A9F994CD56B7}" srcOrd="0" destOrd="0" presId="urn:microsoft.com/office/officeart/2005/8/layout/vList2"/>
    <dgm:cxn modelId="{09A7E998-D240-4DEB-9AE3-0E6D5A03D6C7}" type="presParOf" srcId="{D0CB0485-8B7F-4035-A8A6-38CB25B2B44E}" destId="{04474A81-D3E2-4BA3-A7E2-A9F994CD56B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E20C0B-D02B-4181-A922-5A534D2498B2}" type="doc">
      <dgm:prSet loTypeId="urn:microsoft.com/office/officeart/2005/8/layout/rings+Icon" loCatId="relationship" qsTypeId="urn:microsoft.com/office/officeart/2005/8/quickstyle/simple1" qsCatId="simple" csTypeId="urn:microsoft.com/office/officeart/2005/8/colors/colorful2" csCatId="colorful" phldr="1"/>
      <dgm:spPr/>
    </dgm:pt>
    <dgm:pt modelId="{7DE72254-CA9C-44C4-B124-3FDC264752C9}">
      <dgm:prSet phldrT="[Text]"/>
      <dgm:spPr/>
      <dgm:t>
        <a:bodyPr/>
        <a:lstStyle/>
        <a:p>
          <a:r>
            <a:rPr lang="ar-SA" b="1" dirty="0"/>
            <a:t>الواقف</a:t>
          </a:r>
          <a:r>
            <a:rPr lang="en-GB" dirty="0"/>
            <a:t> (</a:t>
          </a:r>
          <a:r>
            <a:rPr lang="ar-SA" dirty="0"/>
            <a:t>المؤسس</a:t>
          </a:r>
          <a:r>
            <a:rPr lang="en-GB" dirty="0"/>
            <a:t>)</a:t>
          </a:r>
          <a:endParaRPr lang="ar-SA" dirty="0"/>
        </a:p>
        <a:p>
          <a:r>
            <a:rPr lang="ar-SA" dirty="0"/>
            <a:t>لا يستطيع الرجوع به لإنه لم يعد المالك</a:t>
          </a:r>
          <a:endParaRPr lang="en-GB" dirty="0"/>
        </a:p>
      </dgm:t>
    </dgm:pt>
    <dgm:pt modelId="{BB051573-CA07-4D5F-9EED-7BBEFA66E32F}" type="parTrans" cxnId="{DB3AEA5C-5085-46E1-A14E-D654092789A7}">
      <dgm:prSet/>
      <dgm:spPr/>
      <dgm:t>
        <a:bodyPr/>
        <a:lstStyle/>
        <a:p>
          <a:endParaRPr lang="en-GB"/>
        </a:p>
      </dgm:t>
    </dgm:pt>
    <dgm:pt modelId="{A5301035-8CF8-4631-AC28-A48DBB7884CD}" type="sibTrans" cxnId="{DB3AEA5C-5085-46E1-A14E-D654092789A7}">
      <dgm:prSet/>
      <dgm:spPr/>
      <dgm:t>
        <a:bodyPr/>
        <a:lstStyle/>
        <a:p>
          <a:endParaRPr lang="en-GB"/>
        </a:p>
      </dgm:t>
    </dgm:pt>
    <dgm:pt modelId="{14097755-3797-401C-BC08-C23CB0E9F123}">
      <dgm:prSet phldrT="[Text]"/>
      <dgm:spPr/>
      <dgm:t>
        <a:bodyPr/>
        <a:lstStyle/>
        <a:p>
          <a:r>
            <a:rPr lang="ar-SA" b="1" i="1" dirty="0"/>
            <a:t>المستحقين</a:t>
          </a:r>
          <a:endParaRPr lang="en-GB" b="1" i="1" dirty="0"/>
        </a:p>
        <a:p>
          <a:r>
            <a:rPr lang="en-GB" dirty="0"/>
            <a:t>(</a:t>
          </a:r>
          <a:r>
            <a:rPr lang="ar-SA" dirty="0"/>
            <a:t>المنتفعين</a:t>
          </a:r>
          <a:r>
            <a:rPr lang="en-GB" dirty="0"/>
            <a:t>)</a:t>
          </a:r>
        </a:p>
        <a:p>
          <a:r>
            <a:rPr lang="ar-SA" dirty="0">
              <a:solidFill>
                <a:srgbClr val="FF0000"/>
              </a:solidFill>
            </a:rPr>
            <a:t>الانتفاع فقط – يحرم التملك</a:t>
          </a:r>
          <a:endParaRPr lang="en-GB" dirty="0">
            <a:solidFill>
              <a:srgbClr val="FF0000"/>
            </a:solidFill>
          </a:endParaRPr>
        </a:p>
      </dgm:t>
    </dgm:pt>
    <dgm:pt modelId="{99CAB13B-8312-4BBE-826A-0CB675E18370}" type="parTrans" cxnId="{122C386F-413D-417B-A6DF-3824BF7E2503}">
      <dgm:prSet/>
      <dgm:spPr/>
      <dgm:t>
        <a:bodyPr/>
        <a:lstStyle/>
        <a:p>
          <a:endParaRPr lang="en-GB"/>
        </a:p>
      </dgm:t>
    </dgm:pt>
    <dgm:pt modelId="{3B8734A3-A4D5-4C36-87D3-A47939C2711A}" type="sibTrans" cxnId="{122C386F-413D-417B-A6DF-3824BF7E2503}">
      <dgm:prSet/>
      <dgm:spPr/>
      <dgm:t>
        <a:bodyPr/>
        <a:lstStyle/>
        <a:p>
          <a:endParaRPr lang="en-GB"/>
        </a:p>
      </dgm:t>
    </dgm:pt>
    <dgm:pt modelId="{17A33EBA-12DC-4226-A67C-E15E84C76AE8}">
      <dgm:prSet phldrT="[Text]"/>
      <dgm:spPr/>
      <dgm:t>
        <a:bodyPr/>
        <a:lstStyle/>
        <a:p>
          <a:r>
            <a:rPr lang="en-GB" b="1" dirty="0"/>
            <a:t>‘</a:t>
          </a:r>
          <a:r>
            <a:rPr lang="ar-SA" b="1" i="1" dirty="0"/>
            <a:t>متولي</a:t>
          </a:r>
          <a:r>
            <a:rPr lang="en-GB" b="1" i="1" dirty="0"/>
            <a:t>’</a:t>
          </a:r>
          <a:r>
            <a:rPr lang="en-GB" b="1" dirty="0"/>
            <a:t> </a:t>
          </a:r>
          <a:r>
            <a:rPr lang="en-GB" b="0" dirty="0"/>
            <a:t>(</a:t>
          </a:r>
          <a:r>
            <a:rPr lang="ar-SA" b="0" dirty="0"/>
            <a:t>مدير</a:t>
          </a:r>
          <a:r>
            <a:rPr lang="en-GB" b="0" dirty="0"/>
            <a:t>)</a:t>
          </a:r>
        </a:p>
        <a:p>
          <a:r>
            <a:rPr lang="ar-SA" dirty="0">
              <a:solidFill>
                <a:srgbClr val="FF0000"/>
              </a:solidFill>
            </a:rPr>
            <a:t>التأبيد يمنع التصرف</a:t>
          </a:r>
          <a:endParaRPr lang="en-GB" b="0" dirty="0">
            <a:solidFill>
              <a:srgbClr val="FF0000"/>
            </a:solidFill>
          </a:endParaRPr>
        </a:p>
        <a:p>
          <a:endParaRPr lang="en-GB" b="0" dirty="0"/>
        </a:p>
      </dgm:t>
    </dgm:pt>
    <dgm:pt modelId="{2EC88921-29C1-4063-B010-B9F2435C2193}" type="parTrans" cxnId="{EAC3CFFA-E196-4043-9250-7EF6ECA188EA}">
      <dgm:prSet/>
      <dgm:spPr/>
      <dgm:t>
        <a:bodyPr/>
        <a:lstStyle/>
        <a:p>
          <a:endParaRPr lang="en-GB"/>
        </a:p>
      </dgm:t>
    </dgm:pt>
    <dgm:pt modelId="{ED46E708-10E6-4ECA-9B03-F34245B8C267}" type="sibTrans" cxnId="{EAC3CFFA-E196-4043-9250-7EF6ECA188EA}">
      <dgm:prSet/>
      <dgm:spPr/>
      <dgm:t>
        <a:bodyPr/>
        <a:lstStyle/>
        <a:p>
          <a:endParaRPr lang="en-GB"/>
        </a:p>
      </dgm:t>
    </dgm:pt>
    <dgm:pt modelId="{88634680-4213-4CD5-811A-6B2D0439FFC7}">
      <dgm:prSet/>
      <dgm:spPr/>
      <dgm:t>
        <a:bodyPr/>
        <a:lstStyle/>
        <a:p>
          <a:r>
            <a:rPr lang="ar-SA" dirty="0"/>
            <a:t>القاضي</a:t>
          </a:r>
          <a:r>
            <a:rPr lang="en-GB" dirty="0"/>
            <a:t> </a:t>
          </a:r>
        </a:p>
        <a:p>
          <a:r>
            <a:rPr lang="en-GB" dirty="0"/>
            <a:t>(</a:t>
          </a:r>
          <a:r>
            <a:rPr lang="ar-SA" dirty="0"/>
            <a:t>المشرف العام</a:t>
          </a:r>
          <a:r>
            <a:rPr lang="en-GB" dirty="0"/>
            <a:t>)</a:t>
          </a:r>
          <a:endParaRPr lang="ar-SA" dirty="0"/>
        </a:p>
        <a:p>
          <a:r>
            <a:rPr lang="ar-SA" dirty="0">
              <a:solidFill>
                <a:srgbClr val="FF0000"/>
              </a:solidFill>
            </a:rPr>
            <a:t>يؤمن عدم نقض وإساءة الوقف</a:t>
          </a:r>
          <a:endParaRPr lang="en-GB" dirty="0">
            <a:solidFill>
              <a:srgbClr val="FF0000"/>
            </a:solidFill>
          </a:endParaRPr>
        </a:p>
      </dgm:t>
    </dgm:pt>
    <dgm:pt modelId="{5CA66C4B-364B-41CA-B0AA-10A06C5C9C2A}" type="parTrans" cxnId="{833A7B6D-4CB8-4B1D-9A73-14BA118DF818}">
      <dgm:prSet/>
      <dgm:spPr/>
      <dgm:t>
        <a:bodyPr/>
        <a:lstStyle/>
        <a:p>
          <a:endParaRPr lang="en-GB"/>
        </a:p>
      </dgm:t>
    </dgm:pt>
    <dgm:pt modelId="{054E1C9D-8771-4218-B246-EB03EF12B5E7}" type="sibTrans" cxnId="{833A7B6D-4CB8-4B1D-9A73-14BA118DF818}">
      <dgm:prSet/>
      <dgm:spPr/>
      <dgm:t>
        <a:bodyPr/>
        <a:lstStyle/>
        <a:p>
          <a:endParaRPr lang="en-GB"/>
        </a:p>
      </dgm:t>
    </dgm:pt>
    <dgm:pt modelId="{D8B922C6-6ECF-4B93-9FD6-ABEC2144E920}" type="pres">
      <dgm:prSet presAssocID="{A6E20C0B-D02B-4181-A922-5A534D2498B2}" presName="Name0" presStyleCnt="0">
        <dgm:presLayoutVars>
          <dgm:chMax val="7"/>
          <dgm:dir/>
          <dgm:resizeHandles val="exact"/>
        </dgm:presLayoutVars>
      </dgm:prSet>
      <dgm:spPr/>
    </dgm:pt>
    <dgm:pt modelId="{B5E5B0A5-63BA-47EC-A56C-4F6DB33C12C1}" type="pres">
      <dgm:prSet presAssocID="{A6E20C0B-D02B-4181-A922-5A534D2498B2}" presName="ellipse1" presStyleLbl="vennNode1" presStyleIdx="0" presStyleCnt="4">
        <dgm:presLayoutVars>
          <dgm:bulletEnabled val="1"/>
        </dgm:presLayoutVars>
      </dgm:prSet>
      <dgm:spPr/>
    </dgm:pt>
    <dgm:pt modelId="{DBCD3B36-6806-46B7-BE9A-96674389FE3E}" type="pres">
      <dgm:prSet presAssocID="{A6E20C0B-D02B-4181-A922-5A534D2498B2}" presName="ellipse2" presStyleLbl="vennNode1" presStyleIdx="1" presStyleCnt="4">
        <dgm:presLayoutVars>
          <dgm:bulletEnabled val="1"/>
        </dgm:presLayoutVars>
      </dgm:prSet>
      <dgm:spPr/>
    </dgm:pt>
    <dgm:pt modelId="{981C1B1D-38F9-47E4-9DEF-D698F8412D16}" type="pres">
      <dgm:prSet presAssocID="{A6E20C0B-D02B-4181-A922-5A534D2498B2}" presName="ellipse3" presStyleLbl="vennNode1" presStyleIdx="2" presStyleCnt="4">
        <dgm:presLayoutVars>
          <dgm:bulletEnabled val="1"/>
        </dgm:presLayoutVars>
      </dgm:prSet>
      <dgm:spPr/>
    </dgm:pt>
    <dgm:pt modelId="{CA7E4D38-D5C2-43AD-8D88-7D521AA59D63}" type="pres">
      <dgm:prSet presAssocID="{A6E20C0B-D02B-4181-A922-5A534D2498B2}" presName="ellipse4" presStyleLbl="vennNode1" presStyleIdx="3" presStyleCnt="4">
        <dgm:presLayoutVars>
          <dgm:bulletEnabled val="1"/>
        </dgm:presLayoutVars>
      </dgm:prSet>
      <dgm:spPr/>
    </dgm:pt>
  </dgm:ptLst>
  <dgm:cxnLst>
    <dgm:cxn modelId="{FC036200-AD50-422F-B7BD-34C85E4BE583}" type="presOf" srcId="{A6E20C0B-D02B-4181-A922-5A534D2498B2}" destId="{D8B922C6-6ECF-4B93-9FD6-ABEC2144E920}" srcOrd="0" destOrd="0" presId="urn:microsoft.com/office/officeart/2005/8/layout/rings+Icon"/>
    <dgm:cxn modelId="{2A9F8128-3762-4D36-BD6D-9C722B74E62C}" type="presOf" srcId="{14097755-3797-401C-BC08-C23CB0E9F123}" destId="{DBCD3B36-6806-46B7-BE9A-96674389FE3E}" srcOrd="0" destOrd="0" presId="urn:microsoft.com/office/officeart/2005/8/layout/rings+Icon"/>
    <dgm:cxn modelId="{9D7C9733-B2FF-453F-8CBD-5AD2CD1AC4C1}" type="presOf" srcId="{17A33EBA-12DC-4226-A67C-E15E84C76AE8}" destId="{981C1B1D-38F9-47E4-9DEF-D698F8412D16}" srcOrd="0" destOrd="0" presId="urn:microsoft.com/office/officeart/2005/8/layout/rings+Icon"/>
    <dgm:cxn modelId="{DB3AEA5C-5085-46E1-A14E-D654092789A7}" srcId="{A6E20C0B-D02B-4181-A922-5A534D2498B2}" destId="{7DE72254-CA9C-44C4-B124-3FDC264752C9}" srcOrd="0" destOrd="0" parTransId="{BB051573-CA07-4D5F-9EED-7BBEFA66E32F}" sibTransId="{A5301035-8CF8-4631-AC28-A48DBB7884CD}"/>
    <dgm:cxn modelId="{09F37744-A297-41BB-8874-339525E56EE0}" type="presOf" srcId="{88634680-4213-4CD5-811A-6B2D0439FFC7}" destId="{CA7E4D38-D5C2-43AD-8D88-7D521AA59D63}" srcOrd="0" destOrd="0" presId="urn:microsoft.com/office/officeart/2005/8/layout/rings+Icon"/>
    <dgm:cxn modelId="{833A7B6D-4CB8-4B1D-9A73-14BA118DF818}" srcId="{A6E20C0B-D02B-4181-A922-5A534D2498B2}" destId="{88634680-4213-4CD5-811A-6B2D0439FFC7}" srcOrd="3" destOrd="0" parTransId="{5CA66C4B-364B-41CA-B0AA-10A06C5C9C2A}" sibTransId="{054E1C9D-8771-4218-B246-EB03EF12B5E7}"/>
    <dgm:cxn modelId="{122C386F-413D-417B-A6DF-3824BF7E2503}" srcId="{A6E20C0B-D02B-4181-A922-5A534D2498B2}" destId="{14097755-3797-401C-BC08-C23CB0E9F123}" srcOrd="1" destOrd="0" parTransId="{99CAB13B-8312-4BBE-826A-0CB675E18370}" sibTransId="{3B8734A3-A4D5-4C36-87D3-A47939C2711A}"/>
    <dgm:cxn modelId="{8B8A3CE7-F308-439F-BCD0-84F4FB0B3022}" type="presOf" srcId="{7DE72254-CA9C-44C4-B124-3FDC264752C9}" destId="{B5E5B0A5-63BA-47EC-A56C-4F6DB33C12C1}" srcOrd="0" destOrd="0" presId="urn:microsoft.com/office/officeart/2005/8/layout/rings+Icon"/>
    <dgm:cxn modelId="{EAC3CFFA-E196-4043-9250-7EF6ECA188EA}" srcId="{A6E20C0B-D02B-4181-A922-5A534D2498B2}" destId="{17A33EBA-12DC-4226-A67C-E15E84C76AE8}" srcOrd="2" destOrd="0" parTransId="{2EC88921-29C1-4063-B010-B9F2435C2193}" sibTransId="{ED46E708-10E6-4ECA-9B03-F34245B8C267}"/>
    <dgm:cxn modelId="{70474B14-8B53-43FA-A43B-C939AB68E19B}" type="presParOf" srcId="{D8B922C6-6ECF-4B93-9FD6-ABEC2144E920}" destId="{B5E5B0A5-63BA-47EC-A56C-4F6DB33C12C1}" srcOrd="0" destOrd="0" presId="urn:microsoft.com/office/officeart/2005/8/layout/rings+Icon"/>
    <dgm:cxn modelId="{1A35E730-D68F-4220-AFFE-72E843B1AAE9}" type="presParOf" srcId="{D8B922C6-6ECF-4B93-9FD6-ABEC2144E920}" destId="{DBCD3B36-6806-46B7-BE9A-96674389FE3E}" srcOrd="1" destOrd="0" presId="urn:microsoft.com/office/officeart/2005/8/layout/rings+Icon"/>
    <dgm:cxn modelId="{5FDDF1B3-9C36-4245-827E-0447950FDF8D}" type="presParOf" srcId="{D8B922C6-6ECF-4B93-9FD6-ABEC2144E920}" destId="{981C1B1D-38F9-47E4-9DEF-D698F8412D16}" srcOrd="2" destOrd="0" presId="urn:microsoft.com/office/officeart/2005/8/layout/rings+Icon"/>
    <dgm:cxn modelId="{07001650-785F-4CD7-A62D-A16EE59DFC4C}" type="presParOf" srcId="{D8B922C6-6ECF-4B93-9FD6-ABEC2144E920}" destId="{CA7E4D38-D5C2-43AD-8D88-7D521AA59D63}" srcOrd="3" destOrd="0" presId="urn:microsoft.com/office/officeart/2005/8/layout/rings+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61C205-D9F6-4B3C-A256-E676DAD687D9}">
      <dsp:nvSpPr>
        <dsp:cNvPr id="0" name=""/>
        <dsp:cNvSpPr/>
      </dsp:nvSpPr>
      <dsp:spPr>
        <a:xfrm>
          <a:off x="0" y="7852"/>
          <a:ext cx="82296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rtl="0">
            <a:lnSpc>
              <a:spcPct val="90000"/>
            </a:lnSpc>
            <a:spcBef>
              <a:spcPct val="0"/>
            </a:spcBef>
            <a:spcAft>
              <a:spcPct val="35000"/>
            </a:spcAft>
            <a:buNone/>
          </a:pPr>
          <a:r>
            <a:rPr lang="ar-SA" sz="4700" kern="1200" dirty="0"/>
            <a:t>خصائص الوقف</a:t>
          </a:r>
          <a:endParaRPr lang="en-GB" sz="4700" kern="1200" dirty="0">
            <a:solidFill>
              <a:srgbClr val="FF0000"/>
            </a:solidFill>
          </a:endParaRPr>
        </a:p>
      </dsp:txBody>
      <dsp:txXfrm>
        <a:off x="55030" y="62882"/>
        <a:ext cx="8119540" cy="10172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AA5299-A2B7-42E7-BAC8-F8DAD994B416}">
      <dsp:nvSpPr>
        <dsp:cNvPr id="0" name=""/>
        <dsp:cNvSpPr/>
      </dsp:nvSpPr>
      <dsp:spPr>
        <a:xfrm>
          <a:off x="2818654" y="100621"/>
          <a:ext cx="2715577" cy="2715577"/>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000250">
            <a:lnSpc>
              <a:spcPct val="90000"/>
            </a:lnSpc>
            <a:spcBef>
              <a:spcPct val="0"/>
            </a:spcBef>
            <a:spcAft>
              <a:spcPct val="35000"/>
            </a:spcAft>
            <a:buNone/>
          </a:pPr>
          <a:r>
            <a:rPr lang="ar-SA" sz="4500" kern="1200" dirty="0"/>
            <a:t>غير قابل للنقض</a:t>
          </a:r>
          <a:endParaRPr lang="en-GB" sz="4500" kern="1200" dirty="0"/>
        </a:p>
      </dsp:txBody>
      <dsp:txXfrm>
        <a:off x="3180731" y="575847"/>
        <a:ext cx="1991423" cy="1222010"/>
      </dsp:txXfrm>
    </dsp:sp>
    <dsp:sp modelId="{E8126DD0-7E02-4AC1-953A-BA3E739E6683}">
      <dsp:nvSpPr>
        <dsp:cNvPr id="0" name=""/>
        <dsp:cNvSpPr/>
      </dsp:nvSpPr>
      <dsp:spPr>
        <a:xfrm>
          <a:off x="3736882" y="1753810"/>
          <a:ext cx="2715577" cy="2715577"/>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000250">
            <a:lnSpc>
              <a:spcPct val="90000"/>
            </a:lnSpc>
            <a:spcBef>
              <a:spcPct val="0"/>
            </a:spcBef>
            <a:spcAft>
              <a:spcPct val="35000"/>
            </a:spcAft>
            <a:buNone/>
          </a:pPr>
          <a:r>
            <a:rPr lang="ar-SA" sz="4500" kern="1200" dirty="0"/>
            <a:t>غير قابل للتصرف</a:t>
          </a:r>
          <a:endParaRPr lang="en-GB" sz="4500" kern="1200" dirty="0"/>
        </a:p>
      </dsp:txBody>
      <dsp:txXfrm>
        <a:off x="4567396" y="2455334"/>
        <a:ext cx="1629346" cy="1493567"/>
      </dsp:txXfrm>
    </dsp:sp>
    <dsp:sp modelId="{C8F74004-BB0A-4BD0-9277-B1E08FEB37D5}">
      <dsp:nvSpPr>
        <dsp:cNvPr id="0" name=""/>
        <dsp:cNvSpPr/>
      </dsp:nvSpPr>
      <dsp:spPr>
        <a:xfrm>
          <a:off x="1777140" y="1753810"/>
          <a:ext cx="2715577" cy="2715577"/>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000250">
            <a:lnSpc>
              <a:spcPct val="90000"/>
            </a:lnSpc>
            <a:spcBef>
              <a:spcPct val="0"/>
            </a:spcBef>
            <a:spcAft>
              <a:spcPct val="35000"/>
            </a:spcAft>
            <a:buNone/>
          </a:pPr>
          <a:r>
            <a:rPr lang="ar-SA" sz="4500" kern="1200" dirty="0"/>
            <a:t>مؤبد</a:t>
          </a:r>
          <a:endParaRPr lang="en-GB" sz="4500" kern="1200" dirty="0"/>
        </a:p>
      </dsp:txBody>
      <dsp:txXfrm>
        <a:off x="2032857" y="2455334"/>
        <a:ext cx="1629346" cy="14935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474A81-D3E2-4BA3-A7E2-A9F994CD56B7}">
      <dsp:nvSpPr>
        <dsp:cNvPr id="0" name=""/>
        <dsp:cNvSpPr/>
      </dsp:nvSpPr>
      <dsp:spPr>
        <a:xfrm>
          <a:off x="0" y="7852"/>
          <a:ext cx="82296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rtl="0">
            <a:lnSpc>
              <a:spcPct val="90000"/>
            </a:lnSpc>
            <a:spcBef>
              <a:spcPct val="0"/>
            </a:spcBef>
            <a:spcAft>
              <a:spcPct val="35000"/>
            </a:spcAft>
            <a:buNone/>
          </a:pPr>
          <a:r>
            <a:rPr lang="ar-SA" sz="4700" b="1" i="1" kern="1200" dirty="0"/>
            <a:t>ملكية وإدارة الوقف</a:t>
          </a:r>
          <a:endParaRPr lang="en-GB" sz="4700" kern="1200" dirty="0">
            <a:solidFill>
              <a:srgbClr val="C00000"/>
            </a:solidFill>
          </a:endParaRPr>
        </a:p>
      </dsp:txBody>
      <dsp:txXfrm>
        <a:off x="55030" y="62882"/>
        <a:ext cx="8119540" cy="10172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5B0A5-63BA-47EC-A56C-4F6DB33C12C1}">
      <dsp:nvSpPr>
        <dsp:cNvPr id="0" name=""/>
        <dsp:cNvSpPr/>
      </dsp:nvSpPr>
      <dsp:spPr>
        <a:xfrm>
          <a:off x="662621" y="0"/>
          <a:ext cx="2714792" cy="2715125"/>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t>الواقف</a:t>
          </a:r>
          <a:r>
            <a:rPr lang="en-GB" sz="2400" kern="1200" dirty="0"/>
            <a:t> (</a:t>
          </a:r>
          <a:r>
            <a:rPr lang="ar-SA" sz="2400" kern="1200" dirty="0"/>
            <a:t>المؤسس</a:t>
          </a:r>
          <a:r>
            <a:rPr lang="en-GB" sz="2400" kern="1200" dirty="0"/>
            <a:t>)</a:t>
          </a:r>
          <a:endParaRPr lang="ar-SA" sz="2400" kern="1200" dirty="0"/>
        </a:p>
        <a:p>
          <a:pPr marL="0" lvl="0" indent="0" algn="ctr" defTabSz="1066800">
            <a:lnSpc>
              <a:spcPct val="90000"/>
            </a:lnSpc>
            <a:spcBef>
              <a:spcPct val="0"/>
            </a:spcBef>
            <a:spcAft>
              <a:spcPct val="35000"/>
            </a:spcAft>
            <a:buNone/>
          </a:pPr>
          <a:r>
            <a:rPr lang="ar-SA" sz="2400" kern="1200" dirty="0"/>
            <a:t>لا يستطيع الرجوع به لإنه لم يعد المالك</a:t>
          </a:r>
          <a:endParaRPr lang="en-GB" sz="2400" kern="1200" dirty="0"/>
        </a:p>
      </dsp:txBody>
      <dsp:txXfrm>
        <a:off x="1060193" y="397621"/>
        <a:ext cx="1919648" cy="1919883"/>
      </dsp:txXfrm>
    </dsp:sp>
    <dsp:sp modelId="{DBCD3B36-6806-46B7-BE9A-96674389FE3E}">
      <dsp:nvSpPr>
        <dsp:cNvPr id="0" name=""/>
        <dsp:cNvSpPr/>
      </dsp:nvSpPr>
      <dsp:spPr>
        <a:xfrm>
          <a:off x="2059373" y="1810837"/>
          <a:ext cx="2714792" cy="2715125"/>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i="1" kern="1200" dirty="0"/>
            <a:t>المستحقين</a:t>
          </a:r>
          <a:endParaRPr lang="en-GB" sz="2400" b="1" i="1" kern="1200" dirty="0"/>
        </a:p>
        <a:p>
          <a:pPr marL="0" lvl="0" indent="0" algn="ctr" defTabSz="1066800">
            <a:lnSpc>
              <a:spcPct val="90000"/>
            </a:lnSpc>
            <a:spcBef>
              <a:spcPct val="0"/>
            </a:spcBef>
            <a:spcAft>
              <a:spcPct val="35000"/>
            </a:spcAft>
            <a:buNone/>
          </a:pPr>
          <a:r>
            <a:rPr lang="en-GB" sz="2400" kern="1200" dirty="0"/>
            <a:t>(</a:t>
          </a:r>
          <a:r>
            <a:rPr lang="ar-SA" sz="2400" kern="1200" dirty="0"/>
            <a:t>المنتفعين</a:t>
          </a:r>
          <a:r>
            <a:rPr lang="en-GB" sz="2400" kern="1200" dirty="0"/>
            <a:t>)</a:t>
          </a:r>
        </a:p>
        <a:p>
          <a:pPr marL="0" lvl="0" indent="0" algn="ctr" defTabSz="1066800">
            <a:lnSpc>
              <a:spcPct val="90000"/>
            </a:lnSpc>
            <a:spcBef>
              <a:spcPct val="0"/>
            </a:spcBef>
            <a:spcAft>
              <a:spcPct val="35000"/>
            </a:spcAft>
            <a:buNone/>
          </a:pPr>
          <a:r>
            <a:rPr lang="ar-SA" sz="2400" kern="1200" dirty="0">
              <a:solidFill>
                <a:srgbClr val="FF0000"/>
              </a:solidFill>
            </a:rPr>
            <a:t>الانتفاع فقط – يحرم التملك</a:t>
          </a:r>
          <a:endParaRPr lang="en-GB" sz="2400" kern="1200" dirty="0">
            <a:solidFill>
              <a:srgbClr val="FF0000"/>
            </a:solidFill>
          </a:endParaRPr>
        </a:p>
      </dsp:txBody>
      <dsp:txXfrm>
        <a:off x="2456945" y="2208458"/>
        <a:ext cx="1919648" cy="1919883"/>
      </dsp:txXfrm>
    </dsp:sp>
    <dsp:sp modelId="{981C1B1D-38F9-47E4-9DEF-D698F8412D16}">
      <dsp:nvSpPr>
        <dsp:cNvPr id="0" name=""/>
        <dsp:cNvSpPr/>
      </dsp:nvSpPr>
      <dsp:spPr>
        <a:xfrm>
          <a:off x="3455433" y="0"/>
          <a:ext cx="2714792" cy="2715125"/>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t>‘</a:t>
          </a:r>
          <a:r>
            <a:rPr lang="ar-SA" sz="2400" b="1" i="1" kern="1200" dirty="0"/>
            <a:t>متولي</a:t>
          </a:r>
          <a:r>
            <a:rPr lang="en-GB" sz="2400" b="1" i="1" kern="1200" dirty="0"/>
            <a:t>’</a:t>
          </a:r>
          <a:r>
            <a:rPr lang="en-GB" sz="2400" b="1" kern="1200" dirty="0"/>
            <a:t> </a:t>
          </a:r>
          <a:r>
            <a:rPr lang="en-GB" sz="2400" b="0" kern="1200" dirty="0"/>
            <a:t>(</a:t>
          </a:r>
          <a:r>
            <a:rPr lang="ar-SA" sz="2400" b="0" kern="1200" dirty="0"/>
            <a:t>مدير</a:t>
          </a:r>
          <a:r>
            <a:rPr lang="en-GB" sz="2400" b="0" kern="1200" dirty="0"/>
            <a:t>)</a:t>
          </a:r>
        </a:p>
        <a:p>
          <a:pPr marL="0" lvl="0" indent="0" algn="ctr" defTabSz="1066800">
            <a:lnSpc>
              <a:spcPct val="90000"/>
            </a:lnSpc>
            <a:spcBef>
              <a:spcPct val="0"/>
            </a:spcBef>
            <a:spcAft>
              <a:spcPct val="35000"/>
            </a:spcAft>
            <a:buNone/>
          </a:pPr>
          <a:r>
            <a:rPr lang="ar-SA" sz="2400" kern="1200" dirty="0">
              <a:solidFill>
                <a:srgbClr val="FF0000"/>
              </a:solidFill>
            </a:rPr>
            <a:t>التأبيد يمنع التصرف</a:t>
          </a:r>
          <a:endParaRPr lang="en-GB" sz="2400" b="0" kern="1200" dirty="0">
            <a:solidFill>
              <a:srgbClr val="FF0000"/>
            </a:solidFill>
          </a:endParaRPr>
        </a:p>
        <a:p>
          <a:pPr marL="0" lvl="0" indent="0" algn="ctr" defTabSz="1066800">
            <a:lnSpc>
              <a:spcPct val="90000"/>
            </a:lnSpc>
            <a:spcBef>
              <a:spcPct val="0"/>
            </a:spcBef>
            <a:spcAft>
              <a:spcPct val="35000"/>
            </a:spcAft>
            <a:buNone/>
          </a:pPr>
          <a:endParaRPr lang="en-GB" sz="2400" b="0" kern="1200" dirty="0"/>
        </a:p>
      </dsp:txBody>
      <dsp:txXfrm>
        <a:off x="3853005" y="397621"/>
        <a:ext cx="1919648" cy="1919883"/>
      </dsp:txXfrm>
    </dsp:sp>
    <dsp:sp modelId="{CA7E4D38-D5C2-43AD-8D88-7D521AA59D63}">
      <dsp:nvSpPr>
        <dsp:cNvPr id="0" name=""/>
        <dsp:cNvSpPr/>
      </dsp:nvSpPr>
      <dsp:spPr>
        <a:xfrm>
          <a:off x="4852185" y="1810837"/>
          <a:ext cx="2714792" cy="2715125"/>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dirty="0"/>
            <a:t>القاضي</a:t>
          </a:r>
          <a:r>
            <a:rPr lang="en-GB" sz="2400" kern="1200" dirty="0"/>
            <a:t> </a:t>
          </a:r>
        </a:p>
        <a:p>
          <a:pPr marL="0" lvl="0" indent="0" algn="ctr" defTabSz="1066800">
            <a:lnSpc>
              <a:spcPct val="90000"/>
            </a:lnSpc>
            <a:spcBef>
              <a:spcPct val="0"/>
            </a:spcBef>
            <a:spcAft>
              <a:spcPct val="35000"/>
            </a:spcAft>
            <a:buNone/>
          </a:pPr>
          <a:r>
            <a:rPr lang="en-GB" sz="2400" kern="1200" dirty="0"/>
            <a:t>(</a:t>
          </a:r>
          <a:r>
            <a:rPr lang="ar-SA" sz="2400" kern="1200" dirty="0"/>
            <a:t>المشرف العام</a:t>
          </a:r>
          <a:r>
            <a:rPr lang="en-GB" sz="2400" kern="1200" dirty="0"/>
            <a:t>)</a:t>
          </a:r>
          <a:endParaRPr lang="ar-SA" sz="2400" kern="1200" dirty="0"/>
        </a:p>
        <a:p>
          <a:pPr marL="0" lvl="0" indent="0" algn="ctr" defTabSz="1066800">
            <a:lnSpc>
              <a:spcPct val="90000"/>
            </a:lnSpc>
            <a:spcBef>
              <a:spcPct val="0"/>
            </a:spcBef>
            <a:spcAft>
              <a:spcPct val="35000"/>
            </a:spcAft>
            <a:buNone/>
          </a:pPr>
          <a:r>
            <a:rPr lang="ar-SA" sz="2400" kern="1200" dirty="0">
              <a:solidFill>
                <a:srgbClr val="FF0000"/>
              </a:solidFill>
            </a:rPr>
            <a:t>يؤمن عدم نقض وإساءة الوقف</a:t>
          </a:r>
          <a:endParaRPr lang="en-GB" sz="2400" kern="1200" dirty="0">
            <a:solidFill>
              <a:srgbClr val="FF0000"/>
            </a:solidFill>
          </a:endParaRPr>
        </a:p>
      </dsp:txBody>
      <dsp:txXfrm>
        <a:off x="5249757" y="2208458"/>
        <a:ext cx="1919648" cy="191988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5A4247BA-8F5E-43CF-A35F-15616D0AF937}" type="datetimeFigureOut">
              <a:rPr lang="ar-SA" smtClean="0"/>
              <a:t>06/04/1444</a:t>
            </a:fld>
            <a:endParaRPr lang="ar-SA"/>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36BB76D-F6B6-4CFD-B2F3-66957B4EB876}" type="slidenum">
              <a:rPr lang="ar-SA" smtClean="0"/>
              <a:t>‹#›</a:t>
            </a:fld>
            <a:endParaRPr lang="ar-SA"/>
          </a:p>
        </p:txBody>
      </p:sp>
    </p:spTree>
    <p:extLst>
      <p:ext uri="{BB962C8B-B14F-4D97-AF65-F5344CB8AC3E}">
        <p14:creationId xmlns:p14="http://schemas.microsoft.com/office/powerpoint/2010/main" val="23409148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A" dirty="0"/>
              <a:t>مؤسسة استعمارية</a:t>
            </a:r>
          </a:p>
        </p:txBody>
      </p:sp>
      <p:sp>
        <p:nvSpPr>
          <p:cNvPr id="4" name="عنصر نائب لرقم الشريحة 3"/>
          <p:cNvSpPr>
            <a:spLocks noGrp="1"/>
          </p:cNvSpPr>
          <p:nvPr>
            <p:ph type="sldNum" sz="quarter" idx="5"/>
          </p:nvPr>
        </p:nvSpPr>
        <p:spPr/>
        <p:txBody>
          <a:bodyPr/>
          <a:lstStyle/>
          <a:p>
            <a:fld id="{836BB76D-F6B6-4CFD-B2F3-66957B4EB876}" type="slidenum">
              <a:rPr lang="ar-SA" smtClean="0"/>
              <a:t>5</a:t>
            </a:fld>
            <a:endParaRPr lang="ar-SA"/>
          </a:p>
        </p:txBody>
      </p:sp>
    </p:spTree>
    <p:extLst>
      <p:ext uri="{BB962C8B-B14F-4D97-AF65-F5344CB8AC3E}">
        <p14:creationId xmlns:p14="http://schemas.microsoft.com/office/powerpoint/2010/main" val="2564274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dirty="0"/>
              <a:t>قبل الحديث عن التحديات القانونية التي </a:t>
            </a:r>
            <a:r>
              <a:rPr lang="ar-SA" dirty="0" err="1"/>
              <a:t>يواجهها</a:t>
            </a:r>
            <a:r>
              <a:rPr lang="ar-SA" dirty="0"/>
              <a:t> الفلسطينيون وآليات إسرائيل لمصادرة أملاك الفلسطينيين في القدس يجب اعادة سرد الرواية في سياقاتها الصحيحة:</a:t>
            </a:r>
            <a:endParaRPr lang="en-US" dirty="0"/>
          </a:p>
          <a:p>
            <a:endParaRPr lang="ar-SA" dirty="0"/>
          </a:p>
        </p:txBody>
      </p:sp>
      <p:sp>
        <p:nvSpPr>
          <p:cNvPr id="4" name="عنصر نائب لرقم الشريحة 3"/>
          <p:cNvSpPr>
            <a:spLocks noGrp="1"/>
          </p:cNvSpPr>
          <p:nvPr>
            <p:ph type="sldNum" sz="quarter" idx="5"/>
          </p:nvPr>
        </p:nvSpPr>
        <p:spPr/>
        <p:txBody>
          <a:bodyPr/>
          <a:lstStyle/>
          <a:p>
            <a:fld id="{836BB76D-F6B6-4CFD-B2F3-66957B4EB876}" type="slidenum">
              <a:rPr lang="ar-SA" smtClean="0"/>
              <a:t>6</a:t>
            </a:fld>
            <a:endParaRPr lang="ar-SA"/>
          </a:p>
        </p:txBody>
      </p:sp>
    </p:spTree>
    <p:extLst>
      <p:ext uri="{BB962C8B-B14F-4D97-AF65-F5344CB8AC3E}">
        <p14:creationId xmlns:p14="http://schemas.microsoft.com/office/powerpoint/2010/main" val="1508405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836BB76D-F6B6-4CFD-B2F3-66957B4EB876}" type="slidenum">
              <a:rPr lang="ar-SA" smtClean="0"/>
              <a:t>9</a:t>
            </a:fld>
            <a:endParaRPr lang="ar-SA"/>
          </a:p>
        </p:txBody>
      </p:sp>
    </p:spTree>
    <p:extLst>
      <p:ext uri="{BB962C8B-B14F-4D97-AF65-F5344CB8AC3E}">
        <p14:creationId xmlns:p14="http://schemas.microsoft.com/office/powerpoint/2010/main" val="2832019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965BDCE-4734-4231-98A1-57B8A53D8400}"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B8788A-FC05-409D-B91E-2409688D4210}" type="slidenum">
              <a:rPr lang="en-GB" smtClean="0"/>
              <a:t>‹#›</a:t>
            </a:fld>
            <a:endParaRPr lang="en-GB"/>
          </a:p>
        </p:txBody>
      </p:sp>
    </p:spTree>
    <p:extLst>
      <p:ext uri="{BB962C8B-B14F-4D97-AF65-F5344CB8AC3E}">
        <p14:creationId xmlns:p14="http://schemas.microsoft.com/office/powerpoint/2010/main" val="3694357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65BDCE-4734-4231-98A1-57B8A53D8400}"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B8788A-FC05-409D-B91E-2409688D4210}" type="slidenum">
              <a:rPr lang="en-GB" smtClean="0"/>
              <a:t>‹#›</a:t>
            </a:fld>
            <a:endParaRPr lang="en-GB"/>
          </a:p>
        </p:txBody>
      </p:sp>
    </p:spTree>
    <p:extLst>
      <p:ext uri="{BB962C8B-B14F-4D97-AF65-F5344CB8AC3E}">
        <p14:creationId xmlns:p14="http://schemas.microsoft.com/office/powerpoint/2010/main" val="2713584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65BDCE-4734-4231-98A1-57B8A53D8400}"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B8788A-FC05-409D-B91E-2409688D4210}" type="slidenum">
              <a:rPr lang="en-GB" smtClean="0"/>
              <a:t>‹#›</a:t>
            </a:fld>
            <a:endParaRPr lang="en-GB"/>
          </a:p>
        </p:txBody>
      </p:sp>
    </p:spTree>
    <p:extLst>
      <p:ext uri="{BB962C8B-B14F-4D97-AF65-F5344CB8AC3E}">
        <p14:creationId xmlns:p14="http://schemas.microsoft.com/office/powerpoint/2010/main" val="2922285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A8E211D-1D41-47D3-BC79-19CCB6400FF2}"/>
              </a:ext>
            </a:extLst>
          </p:cNvPr>
          <p:cNvSpPr>
            <a:spLocks noGrp="1"/>
          </p:cNvSpPr>
          <p:nvPr>
            <p:ph type="dt" sz="half" idx="10"/>
          </p:nvPr>
        </p:nvSpPr>
        <p:spPr/>
        <p:txBody>
          <a:bodyPr/>
          <a:lstStyle>
            <a:lvl1pPr>
              <a:defRPr/>
            </a:lvl1pPr>
          </a:lstStyle>
          <a:p>
            <a:pPr>
              <a:defRPr/>
            </a:pPr>
            <a:fld id="{73289C5F-681E-4EB5-BF1D-A12B805AA08B}" type="datetimeFigureOut">
              <a:rPr lang="en-GB"/>
              <a:pPr>
                <a:defRPr/>
              </a:pPr>
              <a:t>31/10/2022</a:t>
            </a:fld>
            <a:endParaRPr lang="en-GB"/>
          </a:p>
        </p:txBody>
      </p:sp>
      <p:sp>
        <p:nvSpPr>
          <p:cNvPr id="5" name="Footer Placeholder 4">
            <a:extLst>
              <a:ext uri="{FF2B5EF4-FFF2-40B4-BE49-F238E27FC236}">
                <a16:creationId xmlns:a16="http://schemas.microsoft.com/office/drawing/2014/main" id="{820B4079-E250-4933-9973-01406E613B9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2D410CC-61A8-4325-B0A1-77EE6E047C44}"/>
              </a:ext>
            </a:extLst>
          </p:cNvPr>
          <p:cNvSpPr>
            <a:spLocks noGrp="1"/>
          </p:cNvSpPr>
          <p:nvPr>
            <p:ph type="sldNum" sz="quarter" idx="12"/>
          </p:nvPr>
        </p:nvSpPr>
        <p:spPr/>
        <p:txBody>
          <a:bodyPr/>
          <a:lstStyle>
            <a:lvl1pPr>
              <a:defRPr/>
            </a:lvl1pPr>
          </a:lstStyle>
          <a:p>
            <a:fld id="{98F6F859-A442-4261-B32A-6B6E4310915C}" type="slidenum">
              <a:rPr lang="en-GB" altLang="ar-SA"/>
              <a:pPr/>
              <a:t>‹#›</a:t>
            </a:fld>
            <a:endParaRPr lang="en-GB" altLang="ar-SA"/>
          </a:p>
        </p:txBody>
      </p:sp>
    </p:spTree>
    <p:extLst>
      <p:ext uri="{BB962C8B-B14F-4D97-AF65-F5344CB8AC3E}">
        <p14:creationId xmlns:p14="http://schemas.microsoft.com/office/powerpoint/2010/main" val="1530030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91AF29-7C9F-4F38-89BA-C15C287A7E85}"/>
              </a:ext>
            </a:extLst>
          </p:cNvPr>
          <p:cNvSpPr>
            <a:spLocks noGrp="1"/>
          </p:cNvSpPr>
          <p:nvPr>
            <p:ph type="dt" sz="half" idx="10"/>
          </p:nvPr>
        </p:nvSpPr>
        <p:spPr/>
        <p:txBody>
          <a:bodyPr/>
          <a:lstStyle>
            <a:lvl1pPr>
              <a:defRPr/>
            </a:lvl1pPr>
          </a:lstStyle>
          <a:p>
            <a:pPr>
              <a:defRPr/>
            </a:pPr>
            <a:fld id="{695F3E5B-6135-4D98-9817-16908D3DFF9C}" type="datetimeFigureOut">
              <a:rPr lang="en-GB"/>
              <a:pPr>
                <a:defRPr/>
              </a:pPr>
              <a:t>31/10/2022</a:t>
            </a:fld>
            <a:endParaRPr lang="en-GB"/>
          </a:p>
        </p:txBody>
      </p:sp>
      <p:sp>
        <p:nvSpPr>
          <p:cNvPr id="5" name="Footer Placeholder 4">
            <a:extLst>
              <a:ext uri="{FF2B5EF4-FFF2-40B4-BE49-F238E27FC236}">
                <a16:creationId xmlns:a16="http://schemas.microsoft.com/office/drawing/2014/main" id="{B45200E0-E89C-4F8F-8812-0B41E451D53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279E804-798C-4C74-B3AD-19DB334BD731}"/>
              </a:ext>
            </a:extLst>
          </p:cNvPr>
          <p:cNvSpPr>
            <a:spLocks noGrp="1"/>
          </p:cNvSpPr>
          <p:nvPr>
            <p:ph type="sldNum" sz="quarter" idx="12"/>
          </p:nvPr>
        </p:nvSpPr>
        <p:spPr/>
        <p:txBody>
          <a:bodyPr/>
          <a:lstStyle>
            <a:lvl1pPr>
              <a:defRPr/>
            </a:lvl1pPr>
          </a:lstStyle>
          <a:p>
            <a:fld id="{39392C5B-C0C0-4839-A835-6B1D4618C754}" type="slidenum">
              <a:rPr lang="en-GB" altLang="ar-SA"/>
              <a:pPr/>
              <a:t>‹#›</a:t>
            </a:fld>
            <a:endParaRPr lang="en-GB" altLang="ar-SA"/>
          </a:p>
        </p:txBody>
      </p:sp>
    </p:spTree>
    <p:extLst>
      <p:ext uri="{BB962C8B-B14F-4D97-AF65-F5344CB8AC3E}">
        <p14:creationId xmlns:p14="http://schemas.microsoft.com/office/powerpoint/2010/main" val="4187989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42E293-6106-4735-B721-8F4E338AE880}"/>
              </a:ext>
            </a:extLst>
          </p:cNvPr>
          <p:cNvSpPr>
            <a:spLocks noGrp="1"/>
          </p:cNvSpPr>
          <p:nvPr>
            <p:ph type="dt" sz="half" idx="10"/>
          </p:nvPr>
        </p:nvSpPr>
        <p:spPr/>
        <p:txBody>
          <a:bodyPr/>
          <a:lstStyle>
            <a:lvl1pPr>
              <a:defRPr/>
            </a:lvl1pPr>
          </a:lstStyle>
          <a:p>
            <a:pPr>
              <a:defRPr/>
            </a:pPr>
            <a:fld id="{E2FD5500-45DF-48AD-9294-B70BBB79DCEB}" type="datetimeFigureOut">
              <a:rPr lang="en-GB"/>
              <a:pPr>
                <a:defRPr/>
              </a:pPr>
              <a:t>31/10/2022</a:t>
            </a:fld>
            <a:endParaRPr lang="en-GB"/>
          </a:p>
        </p:txBody>
      </p:sp>
      <p:sp>
        <p:nvSpPr>
          <p:cNvPr id="5" name="Footer Placeholder 4">
            <a:extLst>
              <a:ext uri="{FF2B5EF4-FFF2-40B4-BE49-F238E27FC236}">
                <a16:creationId xmlns:a16="http://schemas.microsoft.com/office/drawing/2014/main" id="{177BF112-4BC4-44A8-AF10-46CE0C17EE0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4C4E56C-0488-49A5-B6B7-0BFBBEB49EC3}"/>
              </a:ext>
            </a:extLst>
          </p:cNvPr>
          <p:cNvSpPr>
            <a:spLocks noGrp="1"/>
          </p:cNvSpPr>
          <p:nvPr>
            <p:ph type="sldNum" sz="quarter" idx="12"/>
          </p:nvPr>
        </p:nvSpPr>
        <p:spPr/>
        <p:txBody>
          <a:bodyPr/>
          <a:lstStyle>
            <a:lvl1pPr>
              <a:defRPr/>
            </a:lvl1pPr>
          </a:lstStyle>
          <a:p>
            <a:fld id="{F8B882AD-B55E-4CA2-A745-668EFF5E3125}" type="slidenum">
              <a:rPr lang="en-GB" altLang="ar-SA"/>
              <a:pPr/>
              <a:t>‹#›</a:t>
            </a:fld>
            <a:endParaRPr lang="en-GB" altLang="ar-SA"/>
          </a:p>
        </p:txBody>
      </p:sp>
    </p:spTree>
    <p:extLst>
      <p:ext uri="{BB962C8B-B14F-4D97-AF65-F5344CB8AC3E}">
        <p14:creationId xmlns:p14="http://schemas.microsoft.com/office/powerpoint/2010/main" val="600214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0505DDF7-5C39-4DB3-8945-1E00005A8B8E}"/>
              </a:ext>
            </a:extLst>
          </p:cNvPr>
          <p:cNvSpPr>
            <a:spLocks noGrp="1"/>
          </p:cNvSpPr>
          <p:nvPr>
            <p:ph type="dt" sz="half" idx="10"/>
          </p:nvPr>
        </p:nvSpPr>
        <p:spPr/>
        <p:txBody>
          <a:bodyPr/>
          <a:lstStyle>
            <a:lvl1pPr>
              <a:defRPr/>
            </a:lvl1pPr>
          </a:lstStyle>
          <a:p>
            <a:pPr>
              <a:defRPr/>
            </a:pPr>
            <a:fld id="{843EA098-8222-4E73-AF9B-F88AC4C303B9}" type="datetimeFigureOut">
              <a:rPr lang="en-GB"/>
              <a:pPr>
                <a:defRPr/>
              </a:pPr>
              <a:t>31/10/2022</a:t>
            </a:fld>
            <a:endParaRPr lang="en-GB"/>
          </a:p>
        </p:txBody>
      </p:sp>
      <p:sp>
        <p:nvSpPr>
          <p:cNvPr id="6" name="Footer Placeholder 4">
            <a:extLst>
              <a:ext uri="{FF2B5EF4-FFF2-40B4-BE49-F238E27FC236}">
                <a16:creationId xmlns:a16="http://schemas.microsoft.com/office/drawing/2014/main" id="{A8F7D9BE-A1AB-4115-A14E-3DF06317032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7307B7C-3960-4C09-9170-AE8A59C791D5}"/>
              </a:ext>
            </a:extLst>
          </p:cNvPr>
          <p:cNvSpPr>
            <a:spLocks noGrp="1"/>
          </p:cNvSpPr>
          <p:nvPr>
            <p:ph type="sldNum" sz="quarter" idx="12"/>
          </p:nvPr>
        </p:nvSpPr>
        <p:spPr/>
        <p:txBody>
          <a:bodyPr/>
          <a:lstStyle>
            <a:lvl1pPr>
              <a:defRPr/>
            </a:lvl1pPr>
          </a:lstStyle>
          <a:p>
            <a:fld id="{541B79C4-77FF-40DE-9ECB-4C87AD8A5229}" type="slidenum">
              <a:rPr lang="en-GB" altLang="ar-SA"/>
              <a:pPr/>
              <a:t>‹#›</a:t>
            </a:fld>
            <a:endParaRPr lang="en-GB" altLang="ar-SA"/>
          </a:p>
        </p:txBody>
      </p:sp>
    </p:spTree>
    <p:extLst>
      <p:ext uri="{BB962C8B-B14F-4D97-AF65-F5344CB8AC3E}">
        <p14:creationId xmlns:p14="http://schemas.microsoft.com/office/powerpoint/2010/main" val="2438074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9677BC2A-9CF5-4172-977B-053F3A70E66E}"/>
              </a:ext>
            </a:extLst>
          </p:cNvPr>
          <p:cNvSpPr>
            <a:spLocks noGrp="1"/>
          </p:cNvSpPr>
          <p:nvPr>
            <p:ph type="dt" sz="half" idx="10"/>
          </p:nvPr>
        </p:nvSpPr>
        <p:spPr/>
        <p:txBody>
          <a:bodyPr/>
          <a:lstStyle>
            <a:lvl1pPr>
              <a:defRPr/>
            </a:lvl1pPr>
          </a:lstStyle>
          <a:p>
            <a:pPr>
              <a:defRPr/>
            </a:pPr>
            <a:fld id="{7AB5E455-7B69-4BD9-BAE3-E8DD32D6052D}" type="datetimeFigureOut">
              <a:rPr lang="en-GB"/>
              <a:pPr>
                <a:defRPr/>
              </a:pPr>
              <a:t>31/10/2022</a:t>
            </a:fld>
            <a:endParaRPr lang="en-GB"/>
          </a:p>
        </p:txBody>
      </p:sp>
      <p:sp>
        <p:nvSpPr>
          <p:cNvPr id="8" name="Footer Placeholder 4">
            <a:extLst>
              <a:ext uri="{FF2B5EF4-FFF2-40B4-BE49-F238E27FC236}">
                <a16:creationId xmlns:a16="http://schemas.microsoft.com/office/drawing/2014/main" id="{58317D3A-643D-4F4A-85A9-740F19B116E6}"/>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D74D0022-AB2B-4114-B0CE-0F0B8576C14B}"/>
              </a:ext>
            </a:extLst>
          </p:cNvPr>
          <p:cNvSpPr>
            <a:spLocks noGrp="1"/>
          </p:cNvSpPr>
          <p:nvPr>
            <p:ph type="sldNum" sz="quarter" idx="12"/>
          </p:nvPr>
        </p:nvSpPr>
        <p:spPr/>
        <p:txBody>
          <a:bodyPr/>
          <a:lstStyle>
            <a:lvl1pPr>
              <a:defRPr/>
            </a:lvl1pPr>
          </a:lstStyle>
          <a:p>
            <a:fld id="{2579C26C-CDBC-461F-93A0-111FAF4F4173}" type="slidenum">
              <a:rPr lang="en-GB" altLang="ar-SA"/>
              <a:pPr/>
              <a:t>‹#›</a:t>
            </a:fld>
            <a:endParaRPr lang="en-GB" altLang="ar-SA"/>
          </a:p>
        </p:txBody>
      </p:sp>
    </p:spTree>
    <p:extLst>
      <p:ext uri="{BB962C8B-B14F-4D97-AF65-F5344CB8AC3E}">
        <p14:creationId xmlns:p14="http://schemas.microsoft.com/office/powerpoint/2010/main" val="2738982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442749C4-DBB5-4E82-A81E-CEBEF90B90EC}"/>
              </a:ext>
            </a:extLst>
          </p:cNvPr>
          <p:cNvSpPr>
            <a:spLocks noGrp="1"/>
          </p:cNvSpPr>
          <p:nvPr>
            <p:ph type="dt" sz="half" idx="10"/>
          </p:nvPr>
        </p:nvSpPr>
        <p:spPr/>
        <p:txBody>
          <a:bodyPr/>
          <a:lstStyle>
            <a:lvl1pPr>
              <a:defRPr/>
            </a:lvl1pPr>
          </a:lstStyle>
          <a:p>
            <a:pPr>
              <a:defRPr/>
            </a:pPr>
            <a:fld id="{E5334222-E87A-4989-B01F-D1B088F40B10}" type="datetimeFigureOut">
              <a:rPr lang="en-GB"/>
              <a:pPr>
                <a:defRPr/>
              </a:pPr>
              <a:t>31/10/2022</a:t>
            </a:fld>
            <a:endParaRPr lang="en-GB"/>
          </a:p>
        </p:txBody>
      </p:sp>
      <p:sp>
        <p:nvSpPr>
          <p:cNvPr id="4" name="Footer Placeholder 4">
            <a:extLst>
              <a:ext uri="{FF2B5EF4-FFF2-40B4-BE49-F238E27FC236}">
                <a16:creationId xmlns:a16="http://schemas.microsoft.com/office/drawing/2014/main" id="{3E16BCB6-08C5-4324-ABCE-1C40DBB3DDBB}"/>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14E631B4-3F5C-4B7F-9394-5E9203A8DC9C}"/>
              </a:ext>
            </a:extLst>
          </p:cNvPr>
          <p:cNvSpPr>
            <a:spLocks noGrp="1"/>
          </p:cNvSpPr>
          <p:nvPr>
            <p:ph type="sldNum" sz="quarter" idx="12"/>
          </p:nvPr>
        </p:nvSpPr>
        <p:spPr/>
        <p:txBody>
          <a:bodyPr/>
          <a:lstStyle>
            <a:lvl1pPr>
              <a:defRPr/>
            </a:lvl1pPr>
          </a:lstStyle>
          <a:p>
            <a:fld id="{D53BE4E4-1EC9-44A9-96E4-662F3BFFA551}" type="slidenum">
              <a:rPr lang="en-GB" altLang="ar-SA"/>
              <a:pPr/>
              <a:t>‹#›</a:t>
            </a:fld>
            <a:endParaRPr lang="en-GB" altLang="ar-SA"/>
          </a:p>
        </p:txBody>
      </p:sp>
    </p:spTree>
    <p:extLst>
      <p:ext uri="{BB962C8B-B14F-4D97-AF65-F5344CB8AC3E}">
        <p14:creationId xmlns:p14="http://schemas.microsoft.com/office/powerpoint/2010/main" val="7965916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E784108-0D2E-4A50-BA91-36BFBCC83551}"/>
              </a:ext>
            </a:extLst>
          </p:cNvPr>
          <p:cNvSpPr>
            <a:spLocks noGrp="1"/>
          </p:cNvSpPr>
          <p:nvPr>
            <p:ph type="dt" sz="half" idx="10"/>
          </p:nvPr>
        </p:nvSpPr>
        <p:spPr/>
        <p:txBody>
          <a:bodyPr/>
          <a:lstStyle>
            <a:lvl1pPr>
              <a:defRPr/>
            </a:lvl1pPr>
          </a:lstStyle>
          <a:p>
            <a:pPr>
              <a:defRPr/>
            </a:pPr>
            <a:fld id="{FF0E1319-8BA3-47E2-B342-AD6AA0FAF855}" type="datetimeFigureOut">
              <a:rPr lang="en-GB"/>
              <a:pPr>
                <a:defRPr/>
              </a:pPr>
              <a:t>31/10/2022</a:t>
            </a:fld>
            <a:endParaRPr lang="en-GB"/>
          </a:p>
        </p:txBody>
      </p:sp>
      <p:sp>
        <p:nvSpPr>
          <p:cNvPr id="3" name="Footer Placeholder 4">
            <a:extLst>
              <a:ext uri="{FF2B5EF4-FFF2-40B4-BE49-F238E27FC236}">
                <a16:creationId xmlns:a16="http://schemas.microsoft.com/office/drawing/2014/main" id="{315699CD-C87D-429D-AB25-F67B570716E4}"/>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E5F4A205-6BF9-406B-A46D-FF566224E925}"/>
              </a:ext>
            </a:extLst>
          </p:cNvPr>
          <p:cNvSpPr>
            <a:spLocks noGrp="1"/>
          </p:cNvSpPr>
          <p:nvPr>
            <p:ph type="sldNum" sz="quarter" idx="12"/>
          </p:nvPr>
        </p:nvSpPr>
        <p:spPr/>
        <p:txBody>
          <a:bodyPr/>
          <a:lstStyle>
            <a:lvl1pPr>
              <a:defRPr/>
            </a:lvl1pPr>
          </a:lstStyle>
          <a:p>
            <a:fld id="{49480125-240C-419F-AAB6-B6CC3051E8F8}" type="slidenum">
              <a:rPr lang="en-GB" altLang="ar-SA"/>
              <a:pPr/>
              <a:t>‹#›</a:t>
            </a:fld>
            <a:endParaRPr lang="en-GB" altLang="ar-SA"/>
          </a:p>
        </p:txBody>
      </p:sp>
    </p:spTree>
    <p:extLst>
      <p:ext uri="{BB962C8B-B14F-4D97-AF65-F5344CB8AC3E}">
        <p14:creationId xmlns:p14="http://schemas.microsoft.com/office/powerpoint/2010/main" val="921058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DFD0986-6D52-47C2-860D-DBF870C754EE}"/>
              </a:ext>
            </a:extLst>
          </p:cNvPr>
          <p:cNvSpPr>
            <a:spLocks noGrp="1"/>
          </p:cNvSpPr>
          <p:nvPr>
            <p:ph type="dt" sz="half" idx="10"/>
          </p:nvPr>
        </p:nvSpPr>
        <p:spPr/>
        <p:txBody>
          <a:bodyPr/>
          <a:lstStyle>
            <a:lvl1pPr>
              <a:defRPr/>
            </a:lvl1pPr>
          </a:lstStyle>
          <a:p>
            <a:pPr>
              <a:defRPr/>
            </a:pPr>
            <a:fld id="{B9B03F46-24C8-497C-8B30-D5F14FE584F7}" type="datetimeFigureOut">
              <a:rPr lang="en-GB"/>
              <a:pPr>
                <a:defRPr/>
              </a:pPr>
              <a:t>31/10/2022</a:t>
            </a:fld>
            <a:endParaRPr lang="en-GB"/>
          </a:p>
        </p:txBody>
      </p:sp>
      <p:sp>
        <p:nvSpPr>
          <p:cNvPr id="6" name="Footer Placeholder 4">
            <a:extLst>
              <a:ext uri="{FF2B5EF4-FFF2-40B4-BE49-F238E27FC236}">
                <a16:creationId xmlns:a16="http://schemas.microsoft.com/office/drawing/2014/main" id="{2D5C5F6F-0494-4057-8DEC-24BA7859CE77}"/>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CC9A452-ECF5-4DF4-949A-A1697422D112}"/>
              </a:ext>
            </a:extLst>
          </p:cNvPr>
          <p:cNvSpPr>
            <a:spLocks noGrp="1"/>
          </p:cNvSpPr>
          <p:nvPr>
            <p:ph type="sldNum" sz="quarter" idx="12"/>
          </p:nvPr>
        </p:nvSpPr>
        <p:spPr/>
        <p:txBody>
          <a:bodyPr/>
          <a:lstStyle>
            <a:lvl1pPr>
              <a:defRPr/>
            </a:lvl1pPr>
          </a:lstStyle>
          <a:p>
            <a:fld id="{EBF09216-4CFA-4CD9-AF76-449F9AE6C313}" type="slidenum">
              <a:rPr lang="en-GB" altLang="ar-SA"/>
              <a:pPr/>
              <a:t>‹#›</a:t>
            </a:fld>
            <a:endParaRPr lang="en-GB" altLang="ar-SA"/>
          </a:p>
        </p:txBody>
      </p:sp>
    </p:spTree>
    <p:extLst>
      <p:ext uri="{BB962C8B-B14F-4D97-AF65-F5344CB8AC3E}">
        <p14:creationId xmlns:p14="http://schemas.microsoft.com/office/powerpoint/2010/main" val="4081028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65BDCE-4734-4231-98A1-57B8A53D8400}"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B8788A-FC05-409D-B91E-2409688D4210}" type="slidenum">
              <a:rPr lang="en-GB" smtClean="0"/>
              <a:t>‹#›</a:t>
            </a:fld>
            <a:endParaRPr lang="en-GB"/>
          </a:p>
        </p:txBody>
      </p:sp>
    </p:spTree>
    <p:extLst>
      <p:ext uri="{BB962C8B-B14F-4D97-AF65-F5344CB8AC3E}">
        <p14:creationId xmlns:p14="http://schemas.microsoft.com/office/powerpoint/2010/main" val="11074229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38941B2-7377-4A56-A180-753CE53EEE7C}"/>
              </a:ext>
            </a:extLst>
          </p:cNvPr>
          <p:cNvSpPr>
            <a:spLocks noGrp="1"/>
          </p:cNvSpPr>
          <p:nvPr>
            <p:ph type="dt" sz="half" idx="10"/>
          </p:nvPr>
        </p:nvSpPr>
        <p:spPr/>
        <p:txBody>
          <a:bodyPr/>
          <a:lstStyle>
            <a:lvl1pPr>
              <a:defRPr/>
            </a:lvl1pPr>
          </a:lstStyle>
          <a:p>
            <a:pPr>
              <a:defRPr/>
            </a:pPr>
            <a:fld id="{AE8E275B-8F8F-4BB2-B17C-2AEB9D9E0666}" type="datetimeFigureOut">
              <a:rPr lang="en-GB"/>
              <a:pPr>
                <a:defRPr/>
              </a:pPr>
              <a:t>31/10/2022</a:t>
            </a:fld>
            <a:endParaRPr lang="en-GB"/>
          </a:p>
        </p:txBody>
      </p:sp>
      <p:sp>
        <p:nvSpPr>
          <p:cNvPr id="6" name="Footer Placeholder 4">
            <a:extLst>
              <a:ext uri="{FF2B5EF4-FFF2-40B4-BE49-F238E27FC236}">
                <a16:creationId xmlns:a16="http://schemas.microsoft.com/office/drawing/2014/main" id="{C6F43791-0E37-44BA-B2D4-910337A4647F}"/>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1259579-776B-4B7E-872D-49A688FA0FBC}"/>
              </a:ext>
            </a:extLst>
          </p:cNvPr>
          <p:cNvSpPr>
            <a:spLocks noGrp="1"/>
          </p:cNvSpPr>
          <p:nvPr>
            <p:ph type="sldNum" sz="quarter" idx="12"/>
          </p:nvPr>
        </p:nvSpPr>
        <p:spPr/>
        <p:txBody>
          <a:bodyPr/>
          <a:lstStyle>
            <a:lvl1pPr>
              <a:defRPr/>
            </a:lvl1pPr>
          </a:lstStyle>
          <a:p>
            <a:fld id="{53CC2E0B-8185-4411-B88E-201A1BDBCBD5}" type="slidenum">
              <a:rPr lang="en-GB" altLang="ar-SA"/>
              <a:pPr/>
              <a:t>‹#›</a:t>
            </a:fld>
            <a:endParaRPr lang="en-GB" altLang="ar-SA"/>
          </a:p>
        </p:txBody>
      </p:sp>
    </p:spTree>
    <p:extLst>
      <p:ext uri="{BB962C8B-B14F-4D97-AF65-F5344CB8AC3E}">
        <p14:creationId xmlns:p14="http://schemas.microsoft.com/office/powerpoint/2010/main" val="14969670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DC0AA4-52ED-44CA-8357-CCE160524E07}"/>
              </a:ext>
            </a:extLst>
          </p:cNvPr>
          <p:cNvSpPr>
            <a:spLocks noGrp="1"/>
          </p:cNvSpPr>
          <p:nvPr>
            <p:ph type="dt" sz="half" idx="10"/>
          </p:nvPr>
        </p:nvSpPr>
        <p:spPr/>
        <p:txBody>
          <a:bodyPr/>
          <a:lstStyle>
            <a:lvl1pPr>
              <a:defRPr/>
            </a:lvl1pPr>
          </a:lstStyle>
          <a:p>
            <a:pPr>
              <a:defRPr/>
            </a:pPr>
            <a:fld id="{1246D3AE-FEFE-4379-A0F0-B7A944DB6514}" type="datetimeFigureOut">
              <a:rPr lang="en-GB"/>
              <a:pPr>
                <a:defRPr/>
              </a:pPr>
              <a:t>31/10/2022</a:t>
            </a:fld>
            <a:endParaRPr lang="en-GB"/>
          </a:p>
        </p:txBody>
      </p:sp>
      <p:sp>
        <p:nvSpPr>
          <p:cNvPr id="5" name="Footer Placeholder 4">
            <a:extLst>
              <a:ext uri="{FF2B5EF4-FFF2-40B4-BE49-F238E27FC236}">
                <a16:creationId xmlns:a16="http://schemas.microsoft.com/office/drawing/2014/main" id="{9CDD1ABF-AEE4-4FFA-84E3-6866173240D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BBEF02F-CFDC-45E9-AD73-68113D45AAEE}"/>
              </a:ext>
            </a:extLst>
          </p:cNvPr>
          <p:cNvSpPr>
            <a:spLocks noGrp="1"/>
          </p:cNvSpPr>
          <p:nvPr>
            <p:ph type="sldNum" sz="quarter" idx="12"/>
          </p:nvPr>
        </p:nvSpPr>
        <p:spPr/>
        <p:txBody>
          <a:bodyPr/>
          <a:lstStyle>
            <a:lvl1pPr>
              <a:defRPr/>
            </a:lvl1pPr>
          </a:lstStyle>
          <a:p>
            <a:fld id="{FFA0235F-422C-4258-ABC5-DABF54ABA994}" type="slidenum">
              <a:rPr lang="en-GB" altLang="ar-SA"/>
              <a:pPr/>
              <a:t>‹#›</a:t>
            </a:fld>
            <a:endParaRPr lang="en-GB" altLang="ar-SA"/>
          </a:p>
        </p:txBody>
      </p:sp>
    </p:spTree>
    <p:extLst>
      <p:ext uri="{BB962C8B-B14F-4D97-AF65-F5344CB8AC3E}">
        <p14:creationId xmlns:p14="http://schemas.microsoft.com/office/powerpoint/2010/main" val="3105257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9374AC-B186-4859-B3C3-D5D38F473F67}"/>
              </a:ext>
            </a:extLst>
          </p:cNvPr>
          <p:cNvSpPr>
            <a:spLocks noGrp="1"/>
          </p:cNvSpPr>
          <p:nvPr>
            <p:ph type="dt" sz="half" idx="10"/>
          </p:nvPr>
        </p:nvSpPr>
        <p:spPr/>
        <p:txBody>
          <a:bodyPr/>
          <a:lstStyle>
            <a:lvl1pPr>
              <a:defRPr/>
            </a:lvl1pPr>
          </a:lstStyle>
          <a:p>
            <a:pPr>
              <a:defRPr/>
            </a:pPr>
            <a:fld id="{48146D88-1B4A-4489-8DDB-EAA639D71C82}" type="datetimeFigureOut">
              <a:rPr lang="en-GB"/>
              <a:pPr>
                <a:defRPr/>
              </a:pPr>
              <a:t>31/10/2022</a:t>
            </a:fld>
            <a:endParaRPr lang="en-GB"/>
          </a:p>
        </p:txBody>
      </p:sp>
      <p:sp>
        <p:nvSpPr>
          <p:cNvPr id="5" name="Footer Placeholder 4">
            <a:extLst>
              <a:ext uri="{FF2B5EF4-FFF2-40B4-BE49-F238E27FC236}">
                <a16:creationId xmlns:a16="http://schemas.microsoft.com/office/drawing/2014/main" id="{55651620-A8BF-40A9-8249-FE9D983EFB1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1C96F01-C008-4448-B5BF-7F7D9DFCF050}"/>
              </a:ext>
            </a:extLst>
          </p:cNvPr>
          <p:cNvSpPr>
            <a:spLocks noGrp="1"/>
          </p:cNvSpPr>
          <p:nvPr>
            <p:ph type="sldNum" sz="quarter" idx="12"/>
          </p:nvPr>
        </p:nvSpPr>
        <p:spPr/>
        <p:txBody>
          <a:bodyPr/>
          <a:lstStyle>
            <a:lvl1pPr>
              <a:defRPr/>
            </a:lvl1pPr>
          </a:lstStyle>
          <a:p>
            <a:fld id="{2865C9DE-D651-4B60-BC97-A3AF13098057}" type="slidenum">
              <a:rPr lang="en-GB" altLang="ar-SA"/>
              <a:pPr/>
              <a:t>‹#›</a:t>
            </a:fld>
            <a:endParaRPr lang="en-GB" altLang="ar-SA"/>
          </a:p>
        </p:txBody>
      </p:sp>
    </p:spTree>
    <p:extLst>
      <p:ext uri="{BB962C8B-B14F-4D97-AF65-F5344CB8AC3E}">
        <p14:creationId xmlns:p14="http://schemas.microsoft.com/office/powerpoint/2010/main" val="1112044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65BDCE-4734-4231-98A1-57B8A53D8400}"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B8788A-FC05-409D-B91E-2409688D4210}" type="slidenum">
              <a:rPr lang="en-GB" smtClean="0"/>
              <a:t>‹#›</a:t>
            </a:fld>
            <a:endParaRPr lang="en-GB"/>
          </a:p>
        </p:txBody>
      </p:sp>
    </p:spTree>
    <p:extLst>
      <p:ext uri="{BB962C8B-B14F-4D97-AF65-F5344CB8AC3E}">
        <p14:creationId xmlns:p14="http://schemas.microsoft.com/office/powerpoint/2010/main" val="477012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965BDCE-4734-4231-98A1-57B8A53D8400}" type="datetimeFigureOut">
              <a:rPr lang="en-GB" smtClean="0"/>
              <a:t>31/10/2022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B8788A-FC05-409D-B91E-2409688D4210}" type="slidenum">
              <a:rPr lang="en-GB" smtClean="0"/>
              <a:t>‹#›</a:t>
            </a:fld>
            <a:endParaRPr lang="en-GB"/>
          </a:p>
        </p:txBody>
      </p:sp>
    </p:spTree>
    <p:extLst>
      <p:ext uri="{BB962C8B-B14F-4D97-AF65-F5344CB8AC3E}">
        <p14:creationId xmlns:p14="http://schemas.microsoft.com/office/powerpoint/2010/main" val="3752208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965BDCE-4734-4231-98A1-57B8A53D8400}" type="datetimeFigureOut">
              <a:rPr lang="en-GB" smtClean="0"/>
              <a:t>31/10/2022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B8788A-FC05-409D-B91E-2409688D4210}" type="slidenum">
              <a:rPr lang="en-GB" smtClean="0"/>
              <a:t>‹#›</a:t>
            </a:fld>
            <a:endParaRPr lang="en-GB"/>
          </a:p>
        </p:txBody>
      </p:sp>
    </p:spTree>
    <p:extLst>
      <p:ext uri="{BB962C8B-B14F-4D97-AF65-F5344CB8AC3E}">
        <p14:creationId xmlns:p14="http://schemas.microsoft.com/office/powerpoint/2010/main" val="2594539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965BDCE-4734-4231-98A1-57B8A53D8400}" type="datetimeFigureOut">
              <a:rPr lang="en-GB" smtClean="0"/>
              <a:t>31/10/2022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B8788A-FC05-409D-B91E-2409688D4210}" type="slidenum">
              <a:rPr lang="en-GB" smtClean="0"/>
              <a:t>‹#›</a:t>
            </a:fld>
            <a:endParaRPr lang="en-GB"/>
          </a:p>
        </p:txBody>
      </p:sp>
    </p:spTree>
    <p:extLst>
      <p:ext uri="{BB962C8B-B14F-4D97-AF65-F5344CB8AC3E}">
        <p14:creationId xmlns:p14="http://schemas.microsoft.com/office/powerpoint/2010/main" val="293486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5BDCE-4734-4231-98A1-57B8A53D8400}" type="datetimeFigureOut">
              <a:rPr lang="en-GB" smtClean="0"/>
              <a:t>31/10/2022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B8788A-FC05-409D-B91E-2409688D4210}" type="slidenum">
              <a:rPr lang="en-GB" smtClean="0"/>
              <a:t>‹#›</a:t>
            </a:fld>
            <a:endParaRPr lang="en-GB"/>
          </a:p>
        </p:txBody>
      </p:sp>
    </p:spTree>
    <p:extLst>
      <p:ext uri="{BB962C8B-B14F-4D97-AF65-F5344CB8AC3E}">
        <p14:creationId xmlns:p14="http://schemas.microsoft.com/office/powerpoint/2010/main" val="4169172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65BDCE-4734-4231-98A1-57B8A53D8400}" type="datetimeFigureOut">
              <a:rPr lang="en-GB" smtClean="0"/>
              <a:t>31/10/2022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B8788A-FC05-409D-B91E-2409688D4210}" type="slidenum">
              <a:rPr lang="en-GB" smtClean="0"/>
              <a:t>‹#›</a:t>
            </a:fld>
            <a:endParaRPr lang="en-GB"/>
          </a:p>
        </p:txBody>
      </p:sp>
    </p:spTree>
    <p:extLst>
      <p:ext uri="{BB962C8B-B14F-4D97-AF65-F5344CB8AC3E}">
        <p14:creationId xmlns:p14="http://schemas.microsoft.com/office/powerpoint/2010/main" val="803871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65BDCE-4734-4231-98A1-57B8A53D8400}" type="datetimeFigureOut">
              <a:rPr lang="en-GB" smtClean="0"/>
              <a:t>31/10/2022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B8788A-FC05-409D-B91E-2409688D4210}" type="slidenum">
              <a:rPr lang="en-GB" smtClean="0"/>
              <a:t>‹#›</a:t>
            </a:fld>
            <a:endParaRPr lang="en-GB"/>
          </a:p>
        </p:txBody>
      </p:sp>
    </p:spTree>
    <p:extLst>
      <p:ext uri="{BB962C8B-B14F-4D97-AF65-F5344CB8AC3E}">
        <p14:creationId xmlns:p14="http://schemas.microsoft.com/office/powerpoint/2010/main" val="1891982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5BDCE-4734-4231-98A1-57B8A53D8400}" type="datetimeFigureOut">
              <a:rPr lang="en-GB" smtClean="0"/>
              <a:t>31/10/2022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8788A-FC05-409D-B91E-2409688D4210}" type="slidenum">
              <a:rPr lang="en-GB" smtClean="0"/>
              <a:t>‹#›</a:t>
            </a:fld>
            <a:endParaRPr lang="en-GB"/>
          </a:p>
        </p:txBody>
      </p:sp>
    </p:spTree>
    <p:extLst>
      <p:ext uri="{BB962C8B-B14F-4D97-AF65-F5344CB8AC3E}">
        <p14:creationId xmlns:p14="http://schemas.microsoft.com/office/powerpoint/2010/main" val="4252793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483BC29-C809-456C-8D34-09768C6AA07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SA"/>
              <a:t>Click to edit Master title style</a:t>
            </a:r>
            <a:endParaRPr lang="en-GB" altLang="ar-SA"/>
          </a:p>
        </p:txBody>
      </p:sp>
      <p:sp>
        <p:nvSpPr>
          <p:cNvPr id="1027" name="Text Placeholder 2">
            <a:extLst>
              <a:ext uri="{FF2B5EF4-FFF2-40B4-BE49-F238E27FC236}">
                <a16:creationId xmlns:a16="http://schemas.microsoft.com/office/drawing/2014/main" id="{4ECFDF01-BAE9-4AC8-9362-75B5AEEFE68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a:t>Click to edit Master text styles</a:t>
            </a:r>
          </a:p>
          <a:p>
            <a:pPr lvl="1"/>
            <a:r>
              <a:rPr lang="en-US" altLang="ar-SA"/>
              <a:t>Second level</a:t>
            </a:r>
          </a:p>
          <a:p>
            <a:pPr lvl="2"/>
            <a:r>
              <a:rPr lang="en-US" altLang="ar-SA"/>
              <a:t>Third level</a:t>
            </a:r>
          </a:p>
          <a:p>
            <a:pPr lvl="3"/>
            <a:r>
              <a:rPr lang="en-US" altLang="ar-SA"/>
              <a:t>Fourth level</a:t>
            </a:r>
          </a:p>
          <a:p>
            <a:pPr lvl="4"/>
            <a:r>
              <a:rPr lang="en-US" altLang="ar-SA"/>
              <a:t>Fifth level</a:t>
            </a:r>
            <a:endParaRPr lang="en-GB" altLang="ar-SA"/>
          </a:p>
        </p:txBody>
      </p:sp>
      <p:sp>
        <p:nvSpPr>
          <p:cNvPr id="4" name="Date Placeholder 3">
            <a:extLst>
              <a:ext uri="{FF2B5EF4-FFF2-40B4-BE49-F238E27FC236}">
                <a16:creationId xmlns:a16="http://schemas.microsoft.com/office/drawing/2014/main" id="{8B02F9DD-90CA-4627-8030-6FD47003DC7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E1793D4-309D-48C3-A8D3-2BE6FA450185}" type="datetimeFigureOut">
              <a:rPr lang="en-GB"/>
              <a:pPr>
                <a:defRPr/>
              </a:pPr>
              <a:t>31/10/2022</a:t>
            </a:fld>
            <a:endParaRPr lang="en-GB"/>
          </a:p>
        </p:txBody>
      </p:sp>
      <p:sp>
        <p:nvSpPr>
          <p:cNvPr id="5" name="Footer Placeholder 4">
            <a:extLst>
              <a:ext uri="{FF2B5EF4-FFF2-40B4-BE49-F238E27FC236}">
                <a16:creationId xmlns:a16="http://schemas.microsoft.com/office/drawing/2014/main" id="{586ACC54-9A00-44D5-A132-482C2569072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C379E896-F2FB-4275-8CCB-F1864F0E616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19E1ED4C-D1E2-4269-82A4-D4ADB9CB73E8}" type="slidenum">
              <a:rPr lang="en-GB" altLang="ar-SA"/>
              <a:pPr/>
              <a:t>‹#›</a:t>
            </a:fld>
            <a:endParaRPr lang="en-GB" altLang="ar-SA"/>
          </a:p>
        </p:txBody>
      </p:sp>
    </p:spTree>
    <p:extLst>
      <p:ext uri="{BB962C8B-B14F-4D97-AF65-F5344CB8AC3E}">
        <p14:creationId xmlns:p14="http://schemas.microsoft.com/office/powerpoint/2010/main" val="1397116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style>
          <a:lnRef idx="1">
            <a:schemeClr val="dk1"/>
          </a:lnRef>
          <a:fillRef idx="2">
            <a:schemeClr val="dk1"/>
          </a:fillRef>
          <a:effectRef idx="1">
            <a:schemeClr val="dk1"/>
          </a:effectRef>
          <a:fontRef idx="minor">
            <a:schemeClr val="dk1"/>
          </a:fontRef>
        </p:style>
        <p:txBody>
          <a:bodyPr/>
          <a:lstStyle/>
          <a:p>
            <a:pPr rtl="1"/>
            <a:r>
              <a:rPr lang="ar-SA" b="1" dirty="0">
                <a:solidFill>
                  <a:schemeClr val="tx1"/>
                </a:solidFill>
              </a:rPr>
              <a:t>د. هيثم سليمان</a:t>
            </a:r>
          </a:p>
          <a:p>
            <a:pPr rtl="1"/>
            <a:r>
              <a:rPr lang="ar-SA" b="1" dirty="0">
                <a:solidFill>
                  <a:schemeClr val="tx1"/>
                </a:solidFill>
              </a:rPr>
              <a:t>أستاذ القانون في جامعة القدس -القدس</a:t>
            </a:r>
            <a:endParaRPr lang="en-GB" dirty="0">
              <a:solidFill>
                <a:schemeClr val="tx1"/>
              </a:solidFill>
            </a:endParaRPr>
          </a:p>
        </p:txBody>
      </p:sp>
      <p:sp>
        <p:nvSpPr>
          <p:cNvPr id="4" name="Rounded Rectangle 3">
            <a:extLst>
              <a:ext uri="{FF2B5EF4-FFF2-40B4-BE49-F238E27FC236}">
                <a16:creationId xmlns:a16="http://schemas.microsoft.com/office/drawing/2014/main" id="{FC07DB49-6E8E-8849-9989-A9BD6EDDE55D}"/>
              </a:ext>
            </a:extLst>
          </p:cNvPr>
          <p:cNvSpPr/>
          <p:nvPr/>
        </p:nvSpPr>
        <p:spPr>
          <a:xfrm>
            <a:off x="1259632" y="980728"/>
            <a:ext cx="7323112" cy="1368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a:t>نشوء وتطور الوقف في القدس:</a:t>
            </a:r>
          </a:p>
          <a:p>
            <a:pPr algn="ctr" rtl="1"/>
            <a:r>
              <a:rPr lang="ar-SA" sz="3200" dirty="0"/>
              <a:t>الوقف كمؤسسة قانونية</a:t>
            </a:r>
            <a:endParaRPr lang="en-US" sz="3200" dirty="0"/>
          </a:p>
        </p:txBody>
      </p:sp>
    </p:spTree>
    <p:extLst>
      <p:ext uri="{BB962C8B-B14F-4D97-AF65-F5344CB8AC3E}">
        <p14:creationId xmlns:p14="http://schemas.microsoft.com/office/powerpoint/2010/main" val="1666716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SA" dirty="0"/>
              <a:t>خصوصية الشريعة</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marL="0" indent="0" algn="r" fontAlgn="base">
              <a:buNone/>
            </a:pPr>
            <a:r>
              <a:rPr lang="ar-SA" dirty="0"/>
              <a:t>في الحالة الاسلامية: القانون (الاحكام الفقهية الملزمة) ينشأ مستقلا من خلال الفقهاء غير الرسمين وكذلك هو في خدمة الفرد يحميه من سطوة الحكم السياسي فطبقة الوسط (المفتي) تضمن سيادة القانون على الحكم السياسي </a:t>
            </a:r>
            <a:r>
              <a:rPr lang="ar-SA" dirty="0" err="1"/>
              <a:t>المؤدلج</a:t>
            </a:r>
            <a:r>
              <a:rPr lang="ar-SA" dirty="0"/>
              <a:t>. </a:t>
            </a:r>
          </a:p>
          <a:p>
            <a:pPr marL="0" indent="0" algn="r" fontAlgn="base">
              <a:buNone/>
            </a:pPr>
            <a:r>
              <a:rPr lang="ar-SA" dirty="0"/>
              <a:t> إذن لفصل السلطات أصل تاريخي في الشريعة.</a:t>
            </a:r>
            <a:endParaRPr lang="en-GB" dirty="0"/>
          </a:p>
          <a:p>
            <a:pPr algn="r" rtl="1"/>
            <a:endParaRPr lang="en-GB" dirty="0"/>
          </a:p>
        </p:txBody>
      </p:sp>
    </p:spTree>
    <p:extLst>
      <p:ext uri="{BB962C8B-B14F-4D97-AF65-F5344CB8AC3E}">
        <p14:creationId xmlns:p14="http://schemas.microsoft.com/office/powerpoint/2010/main" val="1843800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rtl="1"/>
            <a:r>
              <a:rPr lang="ar-SA" sz="2800" b="1" dirty="0"/>
              <a:t>الوقف في الحكم الاسلامي"</a:t>
            </a:r>
            <a:r>
              <a:rPr lang="en-GB" sz="2800" b="1" dirty="0"/>
              <a:t>:</a:t>
            </a:r>
            <a:r>
              <a:rPr lang="ar-SA" sz="2800" b="1" dirty="0"/>
              <a:t> سيادة (القانون) على الحكم (</a:t>
            </a:r>
            <a:r>
              <a:rPr lang="ar-SA" sz="2800" b="1" dirty="0" err="1"/>
              <a:t>اللادولة</a:t>
            </a:r>
            <a:r>
              <a:rPr lang="ar-SA" sz="2800" b="1" dirty="0"/>
              <a:t>) السياسي:</a:t>
            </a:r>
            <a:br>
              <a:rPr lang="ar-SA" sz="2800" dirty="0"/>
            </a:br>
            <a:endParaRPr lang="en-GB" sz="2800"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SA" dirty="0"/>
              <a:t>بوجود الدولة الحديثة </a:t>
            </a:r>
            <a:r>
              <a:rPr lang="ar-SA" dirty="0">
                <a:solidFill>
                  <a:srgbClr val="C00000"/>
                </a:solidFill>
              </a:rPr>
              <a:t>ومؤسساتها</a:t>
            </a:r>
            <a:r>
              <a:rPr lang="ar-SA" dirty="0"/>
              <a:t> الرسمية:</a:t>
            </a:r>
          </a:p>
          <a:p>
            <a:pPr marL="0" indent="0" algn="r" rtl="1">
              <a:buNone/>
            </a:pPr>
            <a:r>
              <a:rPr lang="ar-SA" dirty="0"/>
              <a:t>انتقلت صلاحية من له الحق في التشريع في العالم الاسلامي, وايضا لأول مرة في التاريخ, من فئة الفقهاء المتخصصين وغير الرسميين الى مصادر رسمية- رجال دين في اطار مؤسسات الدولة (مثل وزارة الاوقاف) أو الجهات التشريعية النمطية الاخرى مثل البرلمان.</a:t>
            </a:r>
          </a:p>
          <a:p>
            <a:pPr algn="r" rtl="1"/>
            <a:endParaRPr lang="en-GB" dirty="0"/>
          </a:p>
        </p:txBody>
      </p:sp>
    </p:spTree>
    <p:extLst>
      <p:ext uri="{BB962C8B-B14F-4D97-AF65-F5344CB8AC3E}">
        <p14:creationId xmlns:p14="http://schemas.microsoft.com/office/powerpoint/2010/main" val="2027980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SA" dirty="0"/>
              <a:t>الدولة الحديثة-التابعة للمستعمر</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lgn="r" rtl="1">
              <a:buNone/>
            </a:pPr>
            <a:r>
              <a:rPr lang="ar-SA" dirty="0"/>
              <a:t>نحن امام اشكالين اثنين:</a:t>
            </a:r>
          </a:p>
          <a:p>
            <a:pPr algn="r" rtl="1"/>
            <a:r>
              <a:rPr lang="ar-SA" dirty="0"/>
              <a:t>الدولة الحديثة (احتكرت التشريع- لأول مرة في التاريخ)</a:t>
            </a:r>
          </a:p>
          <a:p>
            <a:pPr algn="r" rtl="1"/>
            <a:r>
              <a:rPr lang="ar-SA" dirty="0"/>
              <a:t>تتبنى الوضعية القانونية.</a:t>
            </a:r>
          </a:p>
          <a:p>
            <a:pPr algn="r" rtl="1"/>
            <a:r>
              <a:rPr lang="ar-SA" dirty="0"/>
              <a:t>وتلك الإشكاليات لها اثار سلبية واضحة على الوقف في القدس</a:t>
            </a:r>
            <a:endParaRPr lang="en-GB" dirty="0"/>
          </a:p>
        </p:txBody>
      </p:sp>
    </p:spTree>
    <p:extLst>
      <p:ext uri="{BB962C8B-B14F-4D97-AF65-F5344CB8AC3E}">
        <p14:creationId xmlns:p14="http://schemas.microsoft.com/office/powerpoint/2010/main" val="3697289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7336FD6-7BF3-47B9-8E76-9D26B81A7A01}"/>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SA" dirty="0"/>
              <a:t>إشكالية الورقة  المطروحة:</a:t>
            </a:r>
            <a:br>
              <a:rPr lang="en-US" dirty="0"/>
            </a:br>
            <a:endParaRPr lang="ar-SA" dirty="0"/>
          </a:p>
        </p:txBody>
      </p:sp>
      <p:sp>
        <p:nvSpPr>
          <p:cNvPr id="3" name="عنصر نائب للمحتوى 2">
            <a:extLst>
              <a:ext uri="{FF2B5EF4-FFF2-40B4-BE49-F238E27FC236}">
                <a16:creationId xmlns:a16="http://schemas.microsoft.com/office/drawing/2014/main" id="{C72B2178-0535-40C8-9FF7-BE542487D4F4}"/>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r" rtl="1"/>
            <a:r>
              <a:rPr lang="ar-SA" dirty="0"/>
              <a:t>تبيان التحديات القانونية للمقدسي بالنسبة للوقف؟</a:t>
            </a:r>
            <a:endParaRPr lang="en-US" dirty="0"/>
          </a:p>
          <a:p>
            <a:pPr algn="r" rtl="1"/>
            <a:r>
              <a:rPr lang="ar-SA" dirty="0"/>
              <a:t>مناقشة تنازع القوانين وازدواجية القانونية التي افرزتها نظرية ما بعد الاستعمار؟ </a:t>
            </a:r>
            <a:endParaRPr lang="en-US" dirty="0"/>
          </a:p>
          <a:p>
            <a:pPr algn="r" rtl="1"/>
            <a:r>
              <a:rPr lang="ar-SA" dirty="0"/>
              <a:t>في ظل التعددية القانونية الحالية, ما المسارات القانونية المتاحة؟</a:t>
            </a:r>
            <a:endParaRPr lang="en-US" dirty="0"/>
          </a:p>
          <a:p>
            <a:pPr algn="r" rtl="1"/>
            <a:endParaRPr lang="ar-SA" dirty="0"/>
          </a:p>
        </p:txBody>
      </p:sp>
    </p:spTree>
    <p:extLst>
      <p:ext uri="{BB962C8B-B14F-4D97-AF65-F5344CB8AC3E}">
        <p14:creationId xmlns:p14="http://schemas.microsoft.com/office/powerpoint/2010/main" val="3945291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527C3CC-D6DF-4526-B698-21514DF80E65}"/>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SA" dirty="0"/>
              <a:t>ما الوقف؟ (موضوع البحث)</a:t>
            </a:r>
          </a:p>
        </p:txBody>
      </p:sp>
      <p:sp>
        <p:nvSpPr>
          <p:cNvPr id="3" name="عنصر نائب للمحتوى 2">
            <a:extLst>
              <a:ext uri="{FF2B5EF4-FFF2-40B4-BE49-F238E27FC236}">
                <a16:creationId xmlns:a16="http://schemas.microsoft.com/office/drawing/2014/main" id="{0C75AF40-2896-437A-A631-6A9074EB402A}"/>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lgn="r" rtl="1">
              <a:buNone/>
            </a:pPr>
            <a:r>
              <a:rPr lang="ar-SA" dirty="0"/>
              <a:t>لقد تأسس الوقف في بدايات تاريخ الإسلام وتحول الى مؤسسة مؤثرة وهامة تطورت مع الزمن (مؤسسة خيرية غير ربحية) لتزويد المجتمع الإسلامي بشكل خاص والمجتمع ككل بخدمات اجتماعية وتعليمية واقتصادية واسعة النطاق.</a:t>
            </a:r>
            <a:endParaRPr lang="en-US" dirty="0"/>
          </a:p>
          <a:p>
            <a:pPr algn="r" rtl="1"/>
            <a:r>
              <a:rPr lang="ar-SA" dirty="0"/>
              <a:t>الوقف يعكس أحد المقاصد المهمة للشريعة الإسلامية (الضروريات؛ أساسيات الحياة الخمسة) الحق في بالملكية.</a:t>
            </a:r>
          </a:p>
          <a:p>
            <a:pPr algn="r" rtl="1"/>
            <a:endParaRPr lang="ar-SA" dirty="0"/>
          </a:p>
        </p:txBody>
      </p:sp>
    </p:spTree>
    <p:extLst>
      <p:ext uri="{BB962C8B-B14F-4D97-AF65-F5344CB8AC3E}">
        <p14:creationId xmlns:p14="http://schemas.microsoft.com/office/powerpoint/2010/main" val="2588582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4998327-AB59-4693-948A-5476E5313D84}"/>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SA" dirty="0"/>
              <a:t>أهمية الوقف</a:t>
            </a:r>
          </a:p>
        </p:txBody>
      </p:sp>
      <p:sp>
        <p:nvSpPr>
          <p:cNvPr id="3" name="عنصر نائب للمحتوى 2">
            <a:extLst>
              <a:ext uri="{FF2B5EF4-FFF2-40B4-BE49-F238E27FC236}">
                <a16:creationId xmlns:a16="http://schemas.microsoft.com/office/drawing/2014/main" id="{7DEE7A92-3085-450B-8FAC-F807548F44D1}"/>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SA" dirty="0"/>
              <a:t>يشير الباحثون ومنهم سراج وليم إلى أن الوقف كان قادرًا على تحقيق التنمية وتقديم الخدمات للمجتمع، وإشراك جميع شرائح المجتمع، في كل جانب من جوانب الحياة تقريبًا دون الاعتماد على </a:t>
            </a:r>
            <a:r>
              <a:rPr lang="ar-SA" dirty="0">
                <a:solidFill>
                  <a:srgbClr val="FF0000"/>
                </a:solidFill>
              </a:rPr>
              <a:t>الأموال الحكومية أو الأجنبية</a:t>
            </a:r>
            <a:r>
              <a:rPr lang="ar-SA" dirty="0"/>
              <a:t>. </a:t>
            </a:r>
          </a:p>
          <a:p>
            <a:pPr algn="l"/>
            <a:r>
              <a:rPr lang="en-US" dirty="0"/>
              <a:t>Siraj, </a:t>
            </a:r>
            <a:r>
              <a:rPr lang="en-US" dirty="0" err="1"/>
              <a:t>Sait</a:t>
            </a:r>
            <a:r>
              <a:rPr lang="en-US" dirty="0"/>
              <a:t>, &amp; Hilary Lim, “Land, Law &amp; Islam: Property and Human Rights.</a:t>
            </a:r>
            <a:endParaRPr lang="ar-SA" dirty="0"/>
          </a:p>
        </p:txBody>
      </p:sp>
    </p:spTree>
    <p:extLst>
      <p:ext uri="{BB962C8B-B14F-4D97-AF65-F5344CB8AC3E}">
        <p14:creationId xmlns:p14="http://schemas.microsoft.com/office/powerpoint/2010/main" val="3313836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FFE79A9-D950-422A-9770-9D6AFC7A6B19}"/>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SA" dirty="0"/>
              <a:t>أهمية الوقف</a:t>
            </a:r>
          </a:p>
        </p:txBody>
      </p:sp>
      <p:sp>
        <p:nvSpPr>
          <p:cNvPr id="3" name="عنصر نائب للمحتوى 2">
            <a:extLst>
              <a:ext uri="{FF2B5EF4-FFF2-40B4-BE49-F238E27FC236}">
                <a16:creationId xmlns:a16="http://schemas.microsoft.com/office/drawing/2014/main" id="{CCE1B3DE-F363-4979-8F09-161C7DEB3B92}"/>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r" rtl="1"/>
            <a:r>
              <a:rPr lang="ar-SA" dirty="0"/>
              <a:t>وقد أشار </a:t>
            </a:r>
            <a:r>
              <a:rPr lang="ar-SA" dirty="0" err="1"/>
              <a:t>هودجسون</a:t>
            </a:r>
            <a:r>
              <a:rPr lang="ar-SA" dirty="0"/>
              <a:t>، أن نظام الوقف أصبح في نهاية المطاف "الأداة الرئيسية لتمويل الإسلام كمجتمع".</a:t>
            </a:r>
          </a:p>
          <a:p>
            <a:pPr algn="r" rtl="1"/>
            <a:r>
              <a:rPr lang="ar-SA" dirty="0"/>
              <a:t> أشار </a:t>
            </a:r>
            <a:r>
              <a:rPr lang="ar-SA" dirty="0" err="1"/>
              <a:t>فايزي</a:t>
            </a:r>
            <a:r>
              <a:rPr lang="ar-SA" dirty="0"/>
              <a:t> أن الوقف هو الفرع الأكثر أهمية في القانون "المحمدي"، لأنه متشابك مع الحياة الدينية بأكملها والاقتصاد الاجتماعي للمسلمين.</a:t>
            </a:r>
            <a:endParaRPr lang="en-US" dirty="0"/>
          </a:p>
          <a:p>
            <a:pPr rtl="1"/>
            <a:r>
              <a:rPr lang="en-US" dirty="0"/>
              <a:t>Hodgson, M.  “The Venture of Islam: Conscience and History in a World </a:t>
            </a:r>
            <a:r>
              <a:rPr lang="en-US" dirty="0" err="1"/>
              <a:t>Civilisation</a:t>
            </a:r>
            <a:r>
              <a:rPr lang="en-US" dirty="0"/>
              <a:t>”,</a:t>
            </a:r>
            <a:r>
              <a:rPr lang="en-US" i="1" dirty="0"/>
              <a:t> Chicago University of Chicago Press, vol. 2, </a:t>
            </a:r>
            <a:r>
              <a:rPr lang="en-US" dirty="0"/>
              <a:t>1974) ,</a:t>
            </a:r>
            <a:r>
              <a:rPr lang="en-US" i="1" dirty="0"/>
              <a:t>p124.</a:t>
            </a:r>
            <a:endParaRPr lang="en-US" dirty="0"/>
          </a:p>
          <a:p>
            <a:pPr rtl="1"/>
            <a:r>
              <a:rPr lang="en-US" dirty="0" err="1"/>
              <a:t>Fyzee</a:t>
            </a:r>
            <a:r>
              <a:rPr lang="en-US" dirty="0"/>
              <a:t>, A. A. “Outlines of </a:t>
            </a:r>
            <a:r>
              <a:rPr lang="en-US" dirty="0" err="1"/>
              <a:t>Muhammedan</a:t>
            </a:r>
            <a:r>
              <a:rPr lang="en-US" dirty="0"/>
              <a:t> Law”, </a:t>
            </a:r>
            <a:r>
              <a:rPr lang="ar-SA" dirty="0"/>
              <a:t>)</a:t>
            </a:r>
            <a:r>
              <a:rPr lang="en-US" i="1" dirty="0"/>
              <a:t>New Delhi: Oxford University Press</a:t>
            </a:r>
            <a:r>
              <a:rPr lang="en-US" dirty="0"/>
              <a:t>, 1974</a:t>
            </a:r>
            <a:r>
              <a:rPr lang="ar-SA" dirty="0"/>
              <a:t> (</a:t>
            </a:r>
            <a:r>
              <a:rPr lang="en-US" dirty="0"/>
              <a:t>p, 274.</a:t>
            </a:r>
          </a:p>
          <a:p>
            <a:endParaRPr lang="ar-SA" dirty="0"/>
          </a:p>
        </p:txBody>
      </p:sp>
    </p:spTree>
    <p:extLst>
      <p:ext uri="{BB962C8B-B14F-4D97-AF65-F5344CB8AC3E}">
        <p14:creationId xmlns:p14="http://schemas.microsoft.com/office/powerpoint/2010/main" val="3390240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903C20A-DE23-4B5C-838C-FF50B57A4B52}"/>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SA" dirty="0"/>
              <a:t>الصفة القانونية للوقف</a:t>
            </a:r>
            <a:br>
              <a:rPr lang="ar-SA" dirty="0"/>
            </a:br>
            <a:r>
              <a:rPr lang="en-US" dirty="0"/>
              <a:t>V. Trust Law</a:t>
            </a:r>
            <a:endParaRPr lang="ar-SA" dirty="0"/>
          </a:p>
        </p:txBody>
      </p:sp>
      <p:sp>
        <p:nvSpPr>
          <p:cNvPr id="3" name="عنصر نائب للمحتوى 2">
            <a:extLst>
              <a:ext uri="{FF2B5EF4-FFF2-40B4-BE49-F238E27FC236}">
                <a16:creationId xmlns:a16="http://schemas.microsoft.com/office/drawing/2014/main" id="{EE12FC22-C485-4195-915A-EDB6D7E47A71}"/>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r" rtl="1"/>
            <a:r>
              <a:rPr lang="ar-SA" dirty="0"/>
              <a:t>تأسس الوقف نفسه على انه "شخص اعتباري"، كما هي الان </a:t>
            </a:r>
            <a:r>
              <a:rPr lang="ar-SA" dirty="0">
                <a:solidFill>
                  <a:srgbClr val="FF0000"/>
                </a:solidFill>
              </a:rPr>
              <a:t>الشركة</a:t>
            </a:r>
            <a:r>
              <a:rPr lang="ar-SA" dirty="0"/>
              <a:t> الحديثة؛ مثل هذا المفهوم هو من انشاء الفقه الإسلامي ويسمى" </a:t>
            </a:r>
            <a:r>
              <a:rPr lang="ar-SA" dirty="0">
                <a:solidFill>
                  <a:srgbClr val="FF0000"/>
                </a:solidFill>
              </a:rPr>
              <a:t>ذمة</a:t>
            </a:r>
            <a:r>
              <a:rPr lang="ar-SA" dirty="0"/>
              <a:t>". </a:t>
            </a:r>
            <a:r>
              <a:rPr lang="en-US" dirty="0"/>
              <a:t>Separate Legal Entity </a:t>
            </a:r>
            <a:endParaRPr lang="ar-SA" dirty="0"/>
          </a:p>
          <a:p>
            <a:pPr algn="r" rtl="1"/>
            <a:r>
              <a:rPr lang="ar-SA" dirty="0"/>
              <a:t> كما يوفر </a:t>
            </a:r>
            <a:r>
              <a:rPr lang="ar-SA" dirty="0">
                <a:solidFill>
                  <a:srgbClr val="C00000"/>
                </a:solidFill>
              </a:rPr>
              <a:t>فقه</a:t>
            </a:r>
            <a:r>
              <a:rPr lang="ar-SA" dirty="0"/>
              <a:t> الوقف الحماية القانونية والمؤسسية اللازمة لهذا القطاع لكي يعمل بمعزل عن دوافع المصلحة الذاتية وسلطة الحكومة. فيشير مفهومه إلى نظام إسلامي يعترف بأهمية القطاع غير الربحي </a:t>
            </a:r>
            <a:r>
              <a:rPr lang="ar-SA" dirty="0">
                <a:solidFill>
                  <a:srgbClr val="FF0000"/>
                </a:solidFill>
              </a:rPr>
              <a:t>"القطاع الثالث" (لا خاص-ولا عام) </a:t>
            </a:r>
            <a:r>
              <a:rPr lang="ar-SA" dirty="0"/>
              <a:t>في التنمية الاجتماعية والاقتصادية.</a:t>
            </a:r>
          </a:p>
        </p:txBody>
      </p:sp>
    </p:spTree>
    <p:extLst>
      <p:ext uri="{BB962C8B-B14F-4D97-AF65-F5344CB8AC3E}">
        <p14:creationId xmlns:p14="http://schemas.microsoft.com/office/powerpoint/2010/main" val="50982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DDADCB38-184B-4473-AAD7-20E1D7215ECE}"/>
              </a:ext>
            </a:extLst>
          </p:cNvPr>
          <p:cNvGraphicFramePr/>
          <p:nvPr>
            <p:extLst>
              <p:ext uri="{D42A27DB-BD31-4B8C-83A1-F6EECF244321}">
                <p14:modId xmlns:p14="http://schemas.microsoft.com/office/powerpoint/2010/main" val="3320161328"/>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a:extLst>
              <a:ext uri="{FF2B5EF4-FFF2-40B4-BE49-F238E27FC236}">
                <a16:creationId xmlns:a16="http://schemas.microsoft.com/office/drawing/2014/main" id="{196B5FAB-6542-42BD-8BEE-01AC860A0463}"/>
              </a:ext>
            </a:extLst>
          </p:cNvPr>
          <p:cNvGraphicFramePr>
            <a:graphicFrameLocks noGrp="1"/>
          </p:cNvGraphicFramePr>
          <p:nvPr>
            <p:ph idx="1"/>
            <p:extLst>
              <p:ext uri="{D42A27DB-BD31-4B8C-83A1-F6EECF244321}">
                <p14:modId xmlns:p14="http://schemas.microsoft.com/office/powerpoint/2010/main" val="83106265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32E3E260-5FB2-4C05-AAFD-A8CBAC82CD67}"/>
              </a:ext>
            </a:extLst>
          </p:cNvPr>
          <p:cNvGraphicFramePr/>
          <p:nvPr>
            <p:extLst>
              <p:ext uri="{D42A27DB-BD31-4B8C-83A1-F6EECF244321}">
                <p14:modId xmlns:p14="http://schemas.microsoft.com/office/powerpoint/2010/main" val="96521940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a:extLst>
              <a:ext uri="{FF2B5EF4-FFF2-40B4-BE49-F238E27FC236}">
                <a16:creationId xmlns:a16="http://schemas.microsoft.com/office/drawing/2014/main" id="{4A3B8830-F5B8-41CA-989A-FF4EBD5A5686}"/>
              </a:ext>
            </a:extLst>
          </p:cNvPr>
          <p:cNvGraphicFramePr>
            <a:graphicFrameLocks noGrp="1"/>
          </p:cNvGraphicFramePr>
          <p:nvPr>
            <p:ph idx="1"/>
            <p:extLst>
              <p:ext uri="{D42A27DB-BD31-4B8C-83A1-F6EECF244321}">
                <p14:modId xmlns:p14="http://schemas.microsoft.com/office/powerpoint/2010/main" val="22658483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89915"/>
            <a:ext cx="8229600" cy="4525963"/>
          </a:xfrm>
        </p:spPr>
        <p:style>
          <a:lnRef idx="1">
            <a:schemeClr val="accent1"/>
          </a:lnRef>
          <a:fillRef idx="2">
            <a:schemeClr val="accent1"/>
          </a:fillRef>
          <a:effectRef idx="1">
            <a:schemeClr val="accent1"/>
          </a:effectRef>
          <a:fontRef idx="minor">
            <a:schemeClr val="dk1"/>
          </a:fontRef>
        </p:style>
        <p:txBody>
          <a:bodyPr/>
          <a:lstStyle/>
          <a:p>
            <a:pPr marL="0" indent="0" algn="r" rtl="1">
              <a:buNone/>
            </a:pPr>
            <a:r>
              <a:rPr lang="ar-SA" dirty="0"/>
              <a:t>لا بد أن نشير الى أن الاستعمار البريطاني كان يجهز لدولة ذات مؤسسات ادارية وقانونية منظمة ومتطورة.</a:t>
            </a:r>
          </a:p>
          <a:p>
            <a:pPr marL="0" indent="0" algn="r" rtl="1">
              <a:buNone/>
            </a:pPr>
            <a:r>
              <a:rPr lang="ar-SA" dirty="0"/>
              <a:t>سلمت بريطانيا إسرائيل دولة جاهزة تحتوي على:</a:t>
            </a:r>
          </a:p>
          <a:p>
            <a:pPr algn="r" rtl="1"/>
            <a:r>
              <a:rPr lang="ar-SA" dirty="0"/>
              <a:t>وزارات – محاكم - بنية تحتية متينة.</a:t>
            </a:r>
          </a:p>
          <a:p>
            <a:pPr algn="r" rtl="1"/>
            <a:r>
              <a:rPr lang="ar-SA" dirty="0"/>
              <a:t>والاهم- </a:t>
            </a:r>
            <a:r>
              <a:rPr lang="ar-SA" dirty="0">
                <a:solidFill>
                  <a:srgbClr val="FF0000"/>
                </a:solidFill>
              </a:rPr>
              <a:t>نظام قانوني جاهز.</a:t>
            </a:r>
          </a:p>
          <a:p>
            <a:pPr algn="r" rtl="1"/>
            <a:r>
              <a:rPr lang="ar-SA" dirty="0"/>
              <a:t>في صباح اليوم التالي للنكبة, ذات الموظف ذهب الى ذات المكتب.</a:t>
            </a:r>
          </a:p>
          <a:p>
            <a:pPr marL="0" indent="0" algn="r" rtl="1">
              <a:buNone/>
            </a:pPr>
            <a:endParaRPr lang="ar-SA" dirty="0">
              <a:solidFill>
                <a:srgbClr val="FF0000"/>
              </a:solidFill>
            </a:endParaRPr>
          </a:p>
        </p:txBody>
      </p:sp>
      <p:sp>
        <p:nvSpPr>
          <p:cNvPr id="4" name="Rounded Rectangle 3">
            <a:extLst>
              <a:ext uri="{FF2B5EF4-FFF2-40B4-BE49-F238E27FC236}">
                <a16:creationId xmlns:a16="http://schemas.microsoft.com/office/drawing/2014/main" id="{760E71F8-1059-3041-B900-29B9A9D221D7}"/>
              </a:ext>
            </a:extLst>
          </p:cNvPr>
          <p:cNvSpPr/>
          <p:nvPr/>
        </p:nvSpPr>
        <p:spPr>
          <a:xfrm>
            <a:off x="1259632" y="260648"/>
            <a:ext cx="7128792" cy="138310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SA" sz="4400" dirty="0"/>
              <a:t>السياق القانوني لنشوء الدولة الصهيونية</a:t>
            </a:r>
            <a:endParaRPr lang="en-US" sz="4400" dirty="0"/>
          </a:p>
        </p:txBody>
      </p:sp>
    </p:spTree>
    <p:extLst>
      <p:ext uri="{BB962C8B-B14F-4D97-AF65-F5344CB8AC3E}">
        <p14:creationId xmlns:p14="http://schemas.microsoft.com/office/powerpoint/2010/main" val="2780161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0" algn="r" rtl="1">
              <a:buNone/>
            </a:pPr>
            <a:r>
              <a:rPr lang="ar-SA" dirty="0"/>
              <a:t>قامت اسرائيل بسلسلة من الاليات والإجراءات للسيطرة على الوقف:</a:t>
            </a:r>
          </a:p>
          <a:p>
            <a:pPr marL="514350" indent="-514350" algn="r" rtl="1">
              <a:buFont typeface="+mj-lt"/>
              <a:buAutoNum type="arabicPeriod"/>
            </a:pPr>
            <a:r>
              <a:rPr lang="ar-SA" dirty="0"/>
              <a:t>أبقت على قوانين عثمانية وبريطانية تخدم مصلحتها.</a:t>
            </a:r>
          </a:p>
          <a:p>
            <a:pPr marL="514350" indent="-514350" algn="r" rtl="1">
              <a:buFont typeface="+mj-lt"/>
              <a:buAutoNum type="arabicPeriod"/>
            </a:pPr>
            <a:r>
              <a:rPr lang="ar-SA" dirty="0"/>
              <a:t>أجرت تعديلات تشريعية- تعديل 1965- حررت الوقف من ضوابط الشريعة.</a:t>
            </a:r>
          </a:p>
          <a:p>
            <a:pPr marL="514350" indent="-514350" algn="r" rtl="1">
              <a:buFont typeface="+mj-lt"/>
              <a:buAutoNum type="arabicPeriod"/>
            </a:pPr>
            <a:r>
              <a:rPr lang="ar-SA" dirty="0"/>
              <a:t>أنشئت محكمة شرعية اسرائيلية في القدس.</a:t>
            </a:r>
          </a:p>
          <a:p>
            <a:pPr marL="514350" indent="-514350" algn="r" rtl="1">
              <a:buFont typeface="+mj-lt"/>
              <a:buAutoNum type="arabicPeriod"/>
            </a:pPr>
            <a:r>
              <a:rPr lang="ar-SA" dirty="0"/>
              <a:t>لا تعترف بقرارات المحكمة الشرعية الاردنية.</a:t>
            </a:r>
          </a:p>
          <a:p>
            <a:pPr marL="0" indent="0" algn="r" rtl="1">
              <a:buNone/>
            </a:pPr>
            <a:r>
              <a:rPr lang="ar-SA" dirty="0"/>
              <a:t>نتج عن ذلك </a:t>
            </a:r>
            <a:r>
              <a:rPr lang="ar-SA" dirty="0">
                <a:solidFill>
                  <a:srgbClr val="FF0000"/>
                </a:solidFill>
              </a:rPr>
              <a:t>نظام قانوني هجين ومعقد- </a:t>
            </a:r>
            <a:r>
              <a:rPr lang="ar-SA" dirty="0">
                <a:solidFill>
                  <a:schemeClr val="tx1"/>
                </a:solidFill>
              </a:rPr>
              <a:t>من</a:t>
            </a:r>
            <a:r>
              <a:rPr lang="ar-SA" dirty="0">
                <a:solidFill>
                  <a:srgbClr val="FF0000"/>
                </a:solidFill>
              </a:rPr>
              <a:t> </a:t>
            </a:r>
            <a:r>
              <a:rPr lang="ar-SA" dirty="0"/>
              <a:t>عدة مرجعيات قانونية</a:t>
            </a:r>
          </a:p>
          <a:p>
            <a:pPr marL="514350" indent="-514350" algn="r" rtl="1">
              <a:buFont typeface="+mj-lt"/>
              <a:buAutoNum type="arabicPeriod"/>
            </a:pPr>
            <a:endParaRPr lang="en-GB" dirty="0"/>
          </a:p>
        </p:txBody>
      </p:sp>
      <p:sp>
        <p:nvSpPr>
          <p:cNvPr id="4" name="Rounded Rectangle 3">
            <a:extLst>
              <a:ext uri="{FF2B5EF4-FFF2-40B4-BE49-F238E27FC236}">
                <a16:creationId xmlns:a16="http://schemas.microsoft.com/office/drawing/2014/main" id="{5C02BC6D-8FF8-F742-B563-7EF8EBDD82BC}"/>
              </a:ext>
            </a:extLst>
          </p:cNvPr>
          <p:cNvSpPr/>
          <p:nvPr/>
        </p:nvSpPr>
        <p:spPr>
          <a:xfrm>
            <a:off x="899592" y="114724"/>
            <a:ext cx="6758450" cy="123422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SA" sz="4400" dirty="0">
                <a:solidFill>
                  <a:schemeClr val="tx1"/>
                </a:solidFill>
              </a:rPr>
              <a:t>أثر النظام القانوني الهجين على الوقف في القدس</a:t>
            </a:r>
            <a:endParaRPr lang="en-US" sz="4400" dirty="0">
              <a:solidFill>
                <a:schemeClr val="tx1"/>
              </a:solidFill>
            </a:endParaRPr>
          </a:p>
        </p:txBody>
      </p:sp>
    </p:spTree>
    <p:extLst>
      <p:ext uri="{BB962C8B-B14F-4D97-AF65-F5344CB8AC3E}">
        <p14:creationId xmlns:p14="http://schemas.microsoft.com/office/powerpoint/2010/main" val="3303202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ar-SA" b="1" dirty="0"/>
              <a:t>في تداعيات الاشكالية:</a:t>
            </a:r>
            <a:r>
              <a:rPr lang="en-US" b="1" dirty="0"/>
              <a:t> </a:t>
            </a:r>
            <a:r>
              <a:rPr lang="ar-SA" b="1" dirty="0"/>
              <a:t>"تعددية قانونية" </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JO" dirty="0"/>
              <a:t>اذن نحن امام </a:t>
            </a:r>
            <a:r>
              <a:rPr lang="ar-SA" dirty="0"/>
              <a:t>منظومة</a:t>
            </a:r>
            <a:r>
              <a:rPr lang="ar-JO" dirty="0"/>
              <a:t> قانوني</a:t>
            </a:r>
            <a:r>
              <a:rPr lang="ar-SA" dirty="0"/>
              <a:t>ة</a:t>
            </a:r>
            <a:r>
              <a:rPr lang="ar-JO" dirty="0"/>
              <a:t> معقد</a:t>
            </a:r>
            <a:r>
              <a:rPr lang="ar-SA" dirty="0"/>
              <a:t>ة ومركبة</a:t>
            </a:r>
            <a:r>
              <a:rPr lang="ar-JO" dirty="0"/>
              <a:t>, في حالة تطبيق </a:t>
            </a:r>
            <a:r>
              <a:rPr lang="ar-JO" dirty="0">
                <a:solidFill>
                  <a:srgbClr val="FF0000"/>
                </a:solidFill>
              </a:rPr>
              <a:t>اسرائيل</a:t>
            </a:r>
            <a:r>
              <a:rPr lang="ar-JO" dirty="0"/>
              <a:t> (وريث المستعمر) القوانين المكونة من عدة مرجعيات قانونية أدت الى </a:t>
            </a:r>
            <a:r>
              <a:rPr lang="ar-JO" dirty="0">
                <a:solidFill>
                  <a:srgbClr val="FF0000"/>
                </a:solidFill>
              </a:rPr>
              <a:t>"</a:t>
            </a:r>
            <a:r>
              <a:rPr lang="ar-SA" dirty="0">
                <a:solidFill>
                  <a:srgbClr val="FF0000"/>
                </a:solidFill>
              </a:rPr>
              <a:t>تعددية</a:t>
            </a:r>
            <a:r>
              <a:rPr lang="ar-JO" dirty="0">
                <a:solidFill>
                  <a:srgbClr val="FF0000"/>
                </a:solidFill>
              </a:rPr>
              <a:t> قانونية"</a:t>
            </a:r>
            <a:r>
              <a:rPr lang="ar-JO" dirty="0"/>
              <a:t> وصرنا بحاجة الى ان نختار بينها علاوة على النزاع على </a:t>
            </a:r>
            <a:r>
              <a:rPr lang="ar-JO" dirty="0">
                <a:solidFill>
                  <a:srgbClr val="C00000"/>
                </a:solidFill>
              </a:rPr>
              <a:t>الولاية القضائية</a:t>
            </a:r>
            <a:r>
              <a:rPr lang="ar-JO" dirty="0"/>
              <a:t>. </a:t>
            </a:r>
            <a:endParaRPr lang="ar-SA" dirty="0"/>
          </a:p>
          <a:p>
            <a:pPr algn="ctr" rtl="1"/>
            <a:r>
              <a:rPr lang="ar-SA" dirty="0"/>
              <a:t>واستعملت القانون كأداة للاستعمار: </a:t>
            </a:r>
          </a:p>
          <a:p>
            <a:pPr algn="ctr" rtl="1"/>
            <a:r>
              <a:rPr lang="ar-SA" dirty="0"/>
              <a:t>ومن آليات إسرائيل لمصادرة أملاك الفلسطينيين في القدس</a:t>
            </a:r>
          </a:p>
          <a:p>
            <a:pPr marL="0" indent="0" algn="r" rtl="1">
              <a:buNone/>
            </a:pPr>
            <a:r>
              <a:rPr lang="ar-SA" dirty="0"/>
              <a:t> </a:t>
            </a:r>
            <a:r>
              <a:rPr lang="ar-SA" dirty="0">
                <a:solidFill>
                  <a:srgbClr val="C00000"/>
                </a:solidFill>
              </a:rPr>
              <a:t>غسيل الممتلكات والخيال القانوني</a:t>
            </a:r>
          </a:p>
          <a:p>
            <a:pPr marL="0" indent="0" algn="r" rtl="1">
              <a:buNone/>
            </a:pPr>
            <a:endParaRPr lang="en-GB" dirty="0">
              <a:solidFill>
                <a:srgbClr val="00B050"/>
              </a:solidFill>
            </a:endParaRPr>
          </a:p>
        </p:txBody>
      </p:sp>
    </p:spTree>
    <p:extLst>
      <p:ext uri="{BB962C8B-B14F-4D97-AF65-F5344CB8AC3E}">
        <p14:creationId xmlns:p14="http://schemas.microsoft.com/office/powerpoint/2010/main" val="2452257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132856"/>
            <a:ext cx="8229600" cy="3805883"/>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r" rtl="1">
              <a:buNone/>
            </a:pPr>
            <a:r>
              <a:rPr lang="ar-SA" dirty="0"/>
              <a:t>استعملت إسرائيل كدولة حديثة </a:t>
            </a:r>
            <a:r>
              <a:rPr lang="ar-SA" dirty="0">
                <a:solidFill>
                  <a:srgbClr val="FF0000"/>
                </a:solidFill>
              </a:rPr>
              <a:t>القانون</a:t>
            </a:r>
            <a:r>
              <a:rPr lang="ar-SA" dirty="0"/>
              <a:t> وحولت ما هو </a:t>
            </a:r>
            <a:r>
              <a:rPr lang="ar-SA" dirty="0">
                <a:solidFill>
                  <a:srgbClr val="FF0000"/>
                </a:solidFill>
              </a:rPr>
              <a:t>غير قانوني </a:t>
            </a:r>
            <a:r>
              <a:rPr lang="ar-SA" dirty="0"/>
              <a:t>الى قانوني. أو بمعنى اخر جعل ما هو </a:t>
            </a:r>
            <a:r>
              <a:rPr lang="ar-SA" dirty="0">
                <a:solidFill>
                  <a:srgbClr val="FF0000"/>
                </a:solidFill>
              </a:rPr>
              <a:t>غير شرعي- </a:t>
            </a:r>
            <a:r>
              <a:rPr lang="ar-SA" dirty="0"/>
              <a:t>شرعي.</a:t>
            </a:r>
          </a:p>
          <a:p>
            <a:pPr marL="0" indent="0" algn="r" rtl="1">
              <a:buNone/>
            </a:pPr>
            <a:r>
              <a:rPr lang="ar-SA" dirty="0">
                <a:solidFill>
                  <a:srgbClr val="FF0000"/>
                </a:solidFill>
              </a:rPr>
              <a:t>تبييض الاملاك- </a:t>
            </a:r>
            <a:r>
              <a:rPr lang="ar-SA" dirty="0"/>
              <a:t>شرعنه غير الشرعي.</a:t>
            </a:r>
          </a:p>
          <a:p>
            <a:pPr algn="r" rtl="1">
              <a:buFontTx/>
              <a:buChar char="-"/>
            </a:pPr>
            <a:r>
              <a:rPr lang="ar-SA" dirty="0"/>
              <a:t>(أملاك مسجلة طابو أوقاف- الاستيلاء غير شرعي: من خلال قوانين متعددة منها: أملاك الغائبين- مناطق خضراء-مصلحة عامة- مناطق عسكرية)</a:t>
            </a:r>
            <a:endParaRPr lang="ar-SA" dirty="0">
              <a:solidFill>
                <a:srgbClr val="FF0000"/>
              </a:solidFill>
            </a:endParaRPr>
          </a:p>
          <a:p>
            <a:pPr algn="r" rtl="1">
              <a:buFontTx/>
              <a:buChar char="-"/>
            </a:pPr>
            <a:endParaRPr lang="en-GB" dirty="0">
              <a:solidFill>
                <a:srgbClr val="FF0000"/>
              </a:solidFill>
            </a:endParaRPr>
          </a:p>
        </p:txBody>
      </p:sp>
      <p:sp>
        <p:nvSpPr>
          <p:cNvPr id="4" name="Rounded Rectangle 3">
            <a:extLst>
              <a:ext uri="{FF2B5EF4-FFF2-40B4-BE49-F238E27FC236}">
                <a16:creationId xmlns:a16="http://schemas.microsoft.com/office/drawing/2014/main" id="{0AB35D2A-5D50-9F4E-964C-25A1F41F7A99}"/>
              </a:ext>
            </a:extLst>
          </p:cNvPr>
          <p:cNvSpPr/>
          <p:nvPr/>
        </p:nvSpPr>
        <p:spPr>
          <a:xfrm>
            <a:off x="1543192" y="404664"/>
            <a:ext cx="7128792" cy="138310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SA" sz="4800" dirty="0"/>
              <a:t>تبييض الاملاك</a:t>
            </a:r>
            <a:br>
              <a:rPr lang="ar-SA" sz="4800" dirty="0"/>
            </a:br>
            <a:r>
              <a:rPr lang="en-GB" sz="4800" dirty="0"/>
              <a:t>Property Laundry</a:t>
            </a:r>
            <a:endParaRPr lang="en-US" sz="4800" dirty="0"/>
          </a:p>
        </p:txBody>
      </p:sp>
    </p:spTree>
    <p:extLst>
      <p:ext uri="{BB962C8B-B14F-4D97-AF65-F5344CB8AC3E}">
        <p14:creationId xmlns:p14="http://schemas.microsoft.com/office/powerpoint/2010/main" val="1707941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EFAAB35D-1F0E-624D-A150-47CAFAC724CF}"/>
              </a:ext>
            </a:extLst>
          </p:cNvPr>
          <p:cNvSpPr/>
          <p:nvPr/>
        </p:nvSpPr>
        <p:spPr>
          <a:xfrm>
            <a:off x="4556599" y="3043976"/>
            <a:ext cx="4176464" cy="129614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400" dirty="0">
                <a:solidFill>
                  <a:schemeClr val="tx1"/>
                </a:solidFill>
              </a:rPr>
              <a:t>من لا يعود الى ارضه خلال عامين يفقدها.</a:t>
            </a:r>
          </a:p>
        </p:txBody>
      </p:sp>
      <p:sp>
        <p:nvSpPr>
          <p:cNvPr id="6" name="TextBox 5">
            <a:extLst>
              <a:ext uri="{FF2B5EF4-FFF2-40B4-BE49-F238E27FC236}">
                <a16:creationId xmlns:a16="http://schemas.microsoft.com/office/drawing/2014/main" id="{F11D2263-55E5-C54E-9579-35D4BB08DD67}"/>
              </a:ext>
            </a:extLst>
          </p:cNvPr>
          <p:cNvSpPr txBox="1"/>
          <p:nvPr/>
        </p:nvSpPr>
        <p:spPr>
          <a:xfrm>
            <a:off x="5163679" y="2370920"/>
            <a:ext cx="2808312"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r" rtl="1"/>
            <a:r>
              <a:rPr lang="ar-SA" sz="2400" dirty="0"/>
              <a:t>قانون املاك الغائبين:</a:t>
            </a:r>
            <a:endParaRPr lang="en-US" sz="2400" dirty="0"/>
          </a:p>
        </p:txBody>
      </p:sp>
      <p:sp>
        <p:nvSpPr>
          <p:cNvPr id="7" name="Rounded Rectangle 6">
            <a:extLst>
              <a:ext uri="{FF2B5EF4-FFF2-40B4-BE49-F238E27FC236}">
                <a16:creationId xmlns:a16="http://schemas.microsoft.com/office/drawing/2014/main" id="{03994A9F-C41C-AD4B-89AB-7AA36BDC7D64}"/>
              </a:ext>
            </a:extLst>
          </p:cNvPr>
          <p:cNvSpPr/>
          <p:nvPr/>
        </p:nvSpPr>
        <p:spPr>
          <a:xfrm>
            <a:off x="107504" y="3043976"/>
            <a:ext cx="4176464" cy="129614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400" dirty="0">
                <a:solidFill>
                  <a:schemeClr val="tx1"/>
                </a:solidFill>
              </a:rPr>
              <a:t>يحظر على الفلسطيني التنقل من والى فلسطين.</a:t>
            </a:r>
          </a:p>
        </p:txBody>
      </p:sp>
      <p:sp>
        <p:nvSpPr>
          <p:cNvPr id="8" name="TextBox 7">
            <a:extLst>
              <a:ext uri="{FF2B5EF4-FFF2-40B4-BE49-F238E27FC236}">
                <a16:creationId xmlns:a16="http://schemas.microsoft.com/office/drawing/2014/main" id="{49E441D6-681B-BE47-BB55-E7B22138DBF8}"/>
              </a:ext>
            </a:extLst>
          </p:cNvPr>
          <p:cNvSpPr txBox="1"/>
          <p:nvPr/>
        </p:nvSpPr>
        <p:spPr>
          <a:xfrm>
            <a:off x="457200" y="2370920"/>
            <a:ext cx="2808312"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r" rtl="1"/>
            <a:r>
              <a:rPr lang="ar-SA" sz="2400" dirty="0"/>
              <a:t>قوانين الطوارئ العسكرية:</a:t>
            </a:r>
            <a:endParaRPr lang="en-US" sz="2400" dirty="0"/>
          </a:p>
        </p:txBody>
      </p:sp>
      <p:cxnSp>
        <p:nvCxnSpPr>
          <p:cNvPr id="10" name="Straight Arrow Connector 9">
            <a:extLst>
              <a:ext uri="{FF2B5EF4-FFF2-40B4-BE49-F238E27FC236}">
                <a16:creationId xmlns:a16="http://schemas.microsoft.com/office/drawing/2014/main" id="{281B3F48-D5FD-C242-B39F-B1933F85BC29}"/>
              </a:ext>
            </a:extLst>
          </p:cNvPr>
          <p:cNvCxnSpPr>
            <a:cxnSpLocks/>
            <a:endCxn id="8" idx="0"/>
          </p:cNvCxnSpPr>
          <p:nvPr/>
        </p:nvCxnSpPr>
        <p:spPr>
          <a:xfrm flipH="1">
            <a:off x="1861356" y="1417638"/>
            <a:ext cx="2710644" cy="95328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1" name="Straight Arrow Connector 10">
            <a:extLst>
              <a:ext uri="{FF2B5EF4-FFF2-40B4-BE49-F238E27FC236}">
                <a16:creationId xmlns:a16="http://schemas.microsoft.com/office/drawing/2014/main" id="{0FD6415A-7FAA-1D47-A7CA-CABDF0EBEAB4}"/>
              </a:ext>
            </a:extLst>
          </p:cNvPr>
          <p:cNvCxnSpPr>
            <a:cxnSpLocks/>
            <a:endCxn id="6" idx="0"/>
          </p:cNvCxnSpPr>
          <p:nvPr/>
        </p:nvCxnSpPr>
        <p:spPr>
          <a:xfrm>
            <a:off x="4587615" y="1417639"/>
            <a:ext cx="1980220" cy="95328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2" name="Rounded Rectangle 11">
            <a:extLst>
              <a:ext uri="{FF2B5EF4-FFF2-40B4-BE49-F238E27FC236}">
                <a16:creationId xmlns:a16="http://schemas.microsoft.com/office/drawing/2014/main" id="{E0420F41-3381-5947-A55C-30486FEA1477}"/>
              </a:ext>
            </a:extLst>
          </p:cNvPr>
          <p:cNvSpPr/>
          <p:nvPr/>
        </p:nvSpPr>
        <p:spPr>
          <a:xfrm>
            <a:off x="1403648" y="338860"/>
            <a:ext cx="6172085" cy="1234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dirty="0"/>
              <a:t>الخيال القانوني</a:t>
            </a:r>
            <a:br>
              <a:rPr lang="ar-SA" sz="2400" dirty="0"/>
            </a:br>
            <a:r>
              <a:rPr lang="en-GB" sz="2400" dirty="0"/>
              <a:t>Legal Fiction</a:t>
            </a:r>
            <a:endParaRPr lang="en-US" sz="2400" dirty="0"/>
          </a:p>
        </p:txBody>
      </p:sp>
    </p:spTree>
    <p:extLst>
      <p:ext uri="{BB962C8B-B14F-4D97-AF65-F5344CB8AC3E}">
        <p14:creationId xmlns:p14="http://schemas.microsoft.com/office/powerpoint/2010/main" val="4235924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2856"/>
            <a:ext cx="8229600" cy="4525963"/>
          </a:xfrm>
        </p:spPr>
        <p:style>
          <a:lnRef idx="1">
            <a:schemeClr val="accent1"/>
          </a:lnRef>
          <a:fillRef idx="2">
            <a:schemeClr val="accent1"/>
          </a:fillRef>
          <a:effectRef idx="1">
            <a:schemeClr val="accent1"/>
          </a:effectRef>
          <a:fontRef idx="minor">
            <a:schemeClr val="dk1"/>
          </a:fontRef>
        </p:style>
        <p:txBody>
          <a:bodyPr/>
          <a:lstStyle/>
          <a:p>
            <a:pPr algn="r" rtl="1"/>
            <a:r>
              <a:rPr lang="ar-SA" dirty="0"/>
              <a:t>نتج عن هذه الممارسات القانونية مصطلحات </a:t>
            </a:r>
            <a:r>
              <a:rPr lang="ar-SA" dirty="0">
                <a:solidFill>
                  <a:srgbClr val="C00000"/>
                </a:solidFill>
              </a:rPr>
              <a:t>وتسميات</a:t>
            </a:r>
            <a:r>
              <a:rPr lang="ar-SA" dirty="0"/>
              <a:t> </a:t>
            </a:r>
            <a:r>
              <a:rPr lang="ar-SA" dirty="0">
                <a:solidFill>
                  <a:srgbClr val="C00000"/>
                </a:solidFill>
              </a:rPr>
              <a:t>غريبة</a:t>
            </a:r>
            <a:r>
              <a:rPr lang="ar-SA" dirty="0"/>
              <a:t>:</a:t>
            </a:r>
          </a:p>
          <a:p>
            <a:pPr marL="514350" indent="-514350" algn="r" rtl="1">
              <a:buFont typeface="+mj-lt"/>
              <a:buAutoNum type="arabicPeriod"/>
            </a:pPr>
            <a:r>
              <a:rPr lang="ar-SA" dirty="0"/>
              <a:t>غائب (بقوة القانون العسكري)- </a:t>
            </a:r>
            <a:r>
              <a:rPr lang="en-GB" dirty="0"/>
              <a:t>Absentee</a:t>
            </a:r>
          </a:p>
          <a:p>
            <a:pPr marL="514350" indent="-514350" algn="r" rtl="1">
              <a:buFont typeface="+mj-lt"/>
              <a:buAutoNum type="arabicPeriod"/>
            </a:pPr>
            <a:r>
              <a:rPr lang="ar-SA" dirty="0"/>
              <a:t>أشد غرابة- حاضر غائب -  </a:t>
            </a:r>
            <a:r>
              <a:rPr lang="en-GB" dirty="0"/>
              <a:t>Present Absentee</a:t>
            </a:r>
          </a:p>
          <a:p>
            <a:pPr marL="0" indent="0" algn="r" rtl="1">
              <a:buNone/>
            </a:pPr>
            <a:r>
              <a:rPr lang="ar-SA" dirty="0"/>
              <a:t>الفلسطيني الذي ترك بلده وبقى داخل حدود 1948</a:t>
            </a:r>
          </a:p>
          <a:p>
            <a:pPr marL="0" indent="0" algn="r" rtl="1">
              <a:buNone/>
            </a:pPr>
            <a:r>
              <a:rPr lang="ar-SA" dirty="0"/>
              <a:t>مثلا- من صفورية الى الناصرة (بعد ميل واحد)- يفقد ارضه.....</a:t>
            </a:r>
          </a:p>
        </p:txBody>
      </p:sp>
      <p:sp>
        <p:nvSpPr>
          <p:cNvPr id="4" name="Rounded Rectangle 3">
            <a:extLst>
              <a:ext uri="{FF2B5EF4-FFF2-40B4-BE49-F238E27FC236}">
                <a16:creationId xmlns:a16="http://schemas.microsoft.com/office/drawing/2014/main" id="{37701BE3-9E18-1144-B685-5556A79BCD0A}"/>
              </a:ext>
            </a:extLst>
          </p:cNvPr>
          <p:cNvSpPr/>
          <p:nvPr/>
        </p:nvSpPr>
        <p:spPr>
          <a:xfrm>
            <a:off x="1485957" y="332656"/>
            <a:ext cx="6172085" cy="123422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SA" sz="4000" dirty="0"/>
              <a:t>الخيال القانوني</a:t>
            </a:r>
            <a:endParaRPr lang="en-US" sz="4000" dirty="0"/>
          </a:p>
        </p:txBody>
      </p:sp>
    </p:spTree>
    <p:extLst>
      <p:ext uri="{BB962C8B-B14F-4D97-AF65-F5344CB8AC3E}">
        <p14:creationId xmlns:p14="http://schemas.microsoft.com/office/powerpoint/2010/main" val="744734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8395" y="5878953"/>
            <a:ext cx="7355160" cy="676984"/>
          </a:xfrm>
        </p:spPr>
        <p:txBody>
          <a:bodyPr>
            <a:normAutofit/>
          </a:bodyPr>
          <a:lstStyle/>
          <a:p>
            <a:pPr marL="0" indent="0" algn="r" rtl="1">
              <a:buNone/>
            </a:pPr>
            <a:endParaRPr lang="ar-SA" dirty="0"/>
          </a:p>
          <a:p>
            <a:pPr marL="0" indent="0" algn="r" rtl="1">
              <a:buNone/>
            </a:pPr>
            <a:endParaRPr lang="en-GB" dirty="0"/>
          </a:p>
        </p:txBody>
      </p:sp>
      <p:sp>
        <p:nvSpPr>
          <p:cNvPr id="4" name="TextBox 3">
            <a:extLst>
              <a:ext uri="{FF2B5EF4-FFF2-40B4-BE49-F238E27FC236}">
                <a16:creationId xmlns:a16="http://schemas.microsoft.com/office/drawing/2014/main" id="{ACA04D58-1CA1-A040-8597-24BBBBBBDC1B}"/>
              </a:ext>
            </a:extLst>
          </p:cNvPr>
          <p:cNvSpPr txBox="1"/>
          <p:nvPr/>
        </p:nvSpPr>
        <p:spPr>
          <a:xfrm>
            <a:off x="4355975" y="1417639"/>
            <a:ext cx="1274441" cy="9233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r" rtl="1"/>
            <a:r>
              <a:rPr lang="ar-SA" sz="3600" dirty="0"/>
              <a:t>أفرز:</a:t>
            </a:r>
          </a:p>
          <a:p>
            <a:pPr marL="0" algn="r" defTabSz="914400" rtl="1" eaLnBrk="1" latinLnBrk="0" hangingPunct="1"/>
            <a:endParaRPr lang="en-US" dirty="0"/>
          </a:p>
        </p:txBody>
      </p:sp>
      <p:sp>
        <p:nvSpPr>
          <p:cNvPr id="5" name="Rounded Rectangle 4">
            <a:extLst>
              <a:ext uri="{FF2B5EF4-FFF2-40B4-BE49-F238E27FC236}">
                <a16:creationId xmlns:a16="http://schemas.microsoft.com/office/drawing/2014/main" id="{A60BEACB-B433-7E4D-AC75-1AE85B7EE072}"/>
              </a:ext>
            </a:extLst>
          </p:cNvPr>
          <p:cNvSpPr/>
          <p:nvPr/>
        </p:nvSpPr>
        <p:spPr>
          <a:xfrm>
            <a:off x="6804248" y="2932861"/>
            <a:ext cx="2160240" cy="583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a:t>ازدواجية قانونية –</a:t>
            </a:r>
            <a:br>
              <a:rPr lang="ar-SA" dirty="0"/>
            </a:br>
            <a:r>
              <a:rPr lang="ar-SA" dirty="0"/>
              <a:t> </a:t>
            </a:r>
            <a:r>
              <a:rPr lang="en-GB" dirty="0"/>
              <a:t>Legal Pluralism</a:t>
            </a:r>
            <a:endParaRPr lang="ar-SA" dirty="0"/>
          </a:p>
        </p:txBody>
      </p:sp>
      <p:sp>
        <p:nvSpPr>
          <p:cNvPr id="6" name="Rounded Rectangle 5">
            <a:extLst>
              <a:ext uri="{FF2B5EF4-FFF2-40B4-BE49-F238E27FC236}">
                <a16:creationId xmlns:a16="http://schemas.microsoft.com/office/drawing/2014/main" id="{2DD40391-F965-C049-BDA1-F50A6DD9257B}"/>
              </a:ext>
            </a:extLst>
          </p:cNvPr>
          <p:cNvSpPr/>
          <p:nvPr/>
        </p:nvSpPr>
        <p:spPr>
          <a:xfrm>
            <a:off x="415145" y="2823273"/>
            <a:ext cx="2481061" cy="6559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a:t>تنازع ولاية قضائية</a:t>
            </a:r>
            <a:r>
              <a:rPr lang="en-GB" dirty="0"/>
              <a:t> </a:t>
            </a:r>
            <a:r>
              <a:rPr lang="ar-SA" dirty="0"/>
              <a:t>–</a:t>
            </a:r>
            <a:r>
              <a:rPr lang="en-GB" dirty="0"/>
              <a:t>   Choice of Jurisdiction</a:t>
            </a:r>
          </a:p>
        </p:txBody>
      </p:sp>
      <p:sp>
        <p:nvSpPr>
          <p:cNvPr id="7" name="Rounded Rectangle 6">
            <a:extLst>
              <a:ext uri="{FF2B5EF4-FFF2-40B4-BE49-F238E27FC236}">
                <a16:creationId xmlns:a16="http://schemas.microsoft.com/office/drawing/2014/main" id="{A12BA752-81FF-D246-8210-3D6E88DFAB86}"/>
              </a:ext>
            </a:extLst>
          </p:cNvPr>
          <p:cNvSpPr/>
          <p:nvPr/>
        </p:nvSpPr>
        <p:spPr>
          <a:xfrm>
            <a:off x="3913075" y="3162628"/>
            <a:ext cx="2160240" cy="583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a:t>تنازع قوانين –</a:t>
            </a:r>
            <a:br>
              <a:rPr lang="ar-SA" dirty="0"/>
            </a:br>
            <a:r>
              <a:rPr lang="en-GB" dirty="0"/>
              <a:t> Choice of Law  </a:t>
            </a:r>
            <a:endParaRPr lang="ar-SA" dirty="0"/>
          </a:p>
        </p:txBody>
      </p:sp>
      <p:sp>
        <p:nvSpPr>
          <p:cNvPr id="8" name="Rounded Rectangle 7">
            <a:extLst>
              <a:ext uri="{FF2B5EF4-FFF2-40B4-BE49-F238E27FC236}">
                <a16:creationId xmlns:a16="http://schemas.microsoft.com/office/drawing/2014/main" id="{F3F93820-2B62-DF40-85BB-9ADEEEBAF630}"/>
              </a:ext>
            </a:extLst>
          </p:cNvPr>
          <p:cNvSpPr/>
          <p:nvPr/>
        </p:nvSpPr>
        <p:spPr>
          <a:xfrm>
            <a:off x="2699792" y="4210400"/>
            <a:ext cx="4104456" cy="50405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dirty="0"/>
              <a:t>شائع في القانون الدولي الخاص- </a:t>
            </a:r>
            <a:r>
              <a:rPr lang="en-CA" dirty="0"/>
              <a:t>Conflicts of Law</a:t>
            </a:r>
            <a:endParaRPr lang="ar-SA" dirty="0"/>
          </a:p>
        </p:txBody>
      </p:sp>
      <p:sp>
        <p:nvSpPr>
          <p:cNvPr id="9" name="Rounded Rectangle 8">
            <a:extLst>
              <a:ext uri="{FF2B5EF4-FFF2-40B4-BE49-F238E27FC236}">
                <a16:creationId xmlns:a16="http://schemas.microsoft.com/office/drawing/2014/main" id="{F51072D0-37B1-2A4D-80F2-757D58BBC9E2}"/>
              </a:ext>
            </a:extLst>
          </p:cNvPr>
          <p:cNvSpPr/>
          <p:nvPr/>
        </p:nvSpPr>
        <p:spPr>
          <a:xfrm>
            <a:off x="5481585" y="5096731"/>
            <a:ext cx="2160240" cy="58397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a:t>تنازع قوانين –</a:t>
            </a:r>
            <a:br>
              <a:rPr lang="ar-SA" dirty="0"/>
            </a:br>
            <a:r>
              <a:rPr lang="en-GB" dirty="0"/>
              <a:t> Choice of Law  </a:t>
            </a:r>
            <a:endParaRPr lang="ar-SA" dirty="0"/>
          </a:p>
        </p:txBody>
      </p:sp>
      <p:sp>
        <p:nvSpPr>
          <p:cNvPr id="10" name="Rounded Rectangle 9">
            <a:extLst>
              <a:ext uri="{FF2B5EF4-FFF2-40B4-BE49-F238E27FC236}">
                <a16:creationId xmlns:a16="http://schemas.microsoft.com/office/drawing/2014/main" id="{B267C6E0-41F5-6142-95AC-0980182E6257}"/>
              </a:ext>
            </a:extLst>
          </p:cNvPr>
          <p:cNvSpPr/>
          <p:nvPr/>
        </p:nvSpPr>
        <p:spPr>
          <a:xfrm>
            <a:off x="1691680" y="5096731"/>
            <a:ext cx="2409053" cy="58397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a:t>تنازع ولاية قضائية</a:t>
            </a:r>
            <a:r>
              <a:rPr lang="en-GB" dirty="0"/>
              <a:t> </a:t>
            </a:r>
            <a:r>
              <a:rPr lang="ar-SA" dirty="0"/>
              <a:t>–</a:t>
            </a:r>
            <a:r>
              <a:rPr lang="en-GB" dirty="0"/>
              <a:t>   Choice of Jurisdiction</a:t>
            </a:r>
          </a:p>
        </p:txBody>
      </p:sp>
      <p:cxnSp>
        <p:nvCxnSpPr>
          <p:cNvPr id="12" name="Straight Arrow Connector 11">
            <a:extLst>
              <a:ext uri="{FF2B5EF4-FFF2-40B4-BE49-F238E27FC236}">
                <a16:creationId xmlns:a16="http://schemas.microsoft.com/office/drawing/2014/main" id="{068795F1-6ABD-0745-AB41-8134D1216050}"/>
              </a:ext>
            </a:extLst>
          </p:cNvPr>
          <p:cNvCxnSpPr>
            <a:stCxn id="4" idx="2"/>
            <a:endCxn id="6" idx="0"/>
          </p:cNvCxnSpPr>
          <p:nvPr/>
        </p:nvCxnSpPr>
        <p:spPr>
          <a:xfrm flipH="1">
            <a:off x="1655676" y="2340969"/>
            <a:ext cx="3337520" cy="48230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3" name="Straight Arrow Connector 12">
            <a:extLst>
              <a:ext uri="{FF2B5EF4-FFF2-40B4-BE49-F238E27FC236}">
                <a16:creationId xmlns:a16="http://schemas.microsoft.com/office/drawing/2014/main" id="{324AE680-19B8-D345-9DED-C0734609D664}"/>
              </a:ext>
            </a:extLst>
          </p:cNvPr>
          <p:cNvCxnSpPr>
            <a:cxnSpLocks/>
            <a:stCxn id="4" idx="2"/>
            <a:endCxn id="5" idx="0"/>
          </p:cNvCxnSpPr>
          <p:nvPr/>
        </p:nvCxnSpPr>
        <p:spPr>
          <a:xfrm>
            <a:off x="4993196" y="2340969"/>
            <a:ext cx="2891172" cy="59189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7" name="Straight Arrow Connector 16">
            <a:extLst>
              <a:ext uri="{FF2B5EF4-FFF2-40B4-BE49-F238E27FC236}">
                <a16:creationId xmlns:a16="http://schemas.microsoft.com/office/drawing/2014/main" id="{C0FC8F3E-C4AA-8742-9366-989E86B32837}"/>
              </a:ext>
            </a:extLst>
          </p:cNvPr>
          <p:cNvCxnSpPr>
            <a:cxnSpLocks/>
            <a:stCxn id="4" idx="2"/>
            <a:endCxn id="7" idx="0"/>
          </p:cNvCxnSpPr>
          <p:nvPr/>
        </p:nvCxnSpPr>
        <p:spPr>
          <a:xfrm flipH="1">
            <a:off x="4993195" y="2340969"/>
            <a:ext cx="1" cy="82165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4" name="Straight Arrow Connector 23">
            <a:extLst>
              <a:ext uri="{FF2B5EF4-FFF2-40B4-BE49-F238E27FC236}">
                <a16:creationId xmlns:a16="http://schemas.microsoft.com/office/drawing/2014/main" id="{11DEC9CC-9BAA-924C-AF5E-9E53A9CC46D8}"/>
              </a:ext>
            </a:extLst>
          </p:cNvPr>
          <p:cNvCxnSpPr>
            <a:cxnSpLocks/>
            <a:stCxn id="8" idx="2"/>
          </p:cNvCxnSpPr>
          <p:nvPr/>
        </p:nvCxnSpPr>
        <p:spPr>
          <a:xfrm flipH="1">
            <a:off x="4100734" y="4714456"/>
            <a:ext cx="651286" cy="80277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6" name="Straight Arrow Connector 25">
            <a:extLst>
              <a:ext uri="{FF2B5EF4-FFF2-40B4-BE49-F238E27FC236}">
                <a16:creationId xmlns:a16="http://schemas.microsoft.com/office/drawing/2014/main" id="{9E1723CE-56B9-A54F-B6C2-F9358AD6A4B6}"/>
              </a:ext>
            </a:extLst>
          </p:cNvPr>
          <p:cNvCxnSpPr>
            <a:cxnSpLocks/>
            <a:stCxn id="8" idx="2"/>
            <a:endCxn id="9" idx="1"/>
          </p:cNvCxnSpPr>
          <p:nvPr/>
        </p:nvCxnSpPr>
        <p:spPr>
          <a:xfrm>
            <a:off x="4752020" y="4714456"/>
            <a:ext cx="729565" cy="67426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6" name="Rounded Rectangle 15">
            <a:extLst>
              <a:ext uri="{FF2B5EF4-FFF2-40B4-BE49-F238E27FC236}">
                <a16:creationId xmlns:a16="http://schemas.microsoft.com/office/drawing/2014/main" id="{1D6553DF-59A7-8643-B620-E8D66BBDA58A}"/>
              </a:ext>
            </a:extLst>
          </p:cNvPr>
          <p:cNvSpPr/>
          <p:nvPr/>
        </p:nvSpPr>
        <p:spPr>
          <a:xfrm>
            <a:off x="1469740" y="106382"/>
            <a:ext cx="6172085" cy="1234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dirty="0">
                <a:solidFill>
                  <a:schemeClr val="tx1"/>
                </a:solidFill>
              </a:rPr>
              <a:t>النظام القانوني الاسرائيلي الهجين</a:t>
            </a:r>
            <a:endParaRPr lang="en-US" sz="4000" dirty="0">
              <a:solidFill>
                <a:schemeClr val="tx1"/>
              </a:solidFill>
            </a:endParaRPr>
          </a:p>
        </p:txBody>
      </p:sp>
    </p:spTree>
    <p:extLst>
      <p:ext uri="{BB962C8B-B14F-4D97-AF65-F5344CB8AC3E}">
        <p14:creationId xmlns:p14="http://schemas.microsoft.com/office/powerpoint/2010/main" val="80100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416026"/>
            <a:ext cx="4038600" cy="3561259"/>
          </a:xfrm>
        </p:spPr>
        <p:style>
          <a:lnRef idx="1">
            <a:schemeClr val="accent4"/>
          </a:lnRef>
          <a:fillRef idx="2">
            <a:schemeClr val="accent4"/>
          </a:fillRef>
          <a:effectRef idx="1">
            <a:schemeClr val="accent4"/>
          </a:effectRef>
          <a:fontRef idx="minor">
            <a:schemeClr val="dk1"/>
          </a:fontRef>
        </p:style>
        <p:txBody>
          <a:bodyPr>
            <a:normAutofit fontScale="92500"/>
          </a:bodyPr>
          <a:lstStyle/>
          <a:p>
            <a:pPr algn="r" rtl="1">
              <a:lnSpc>
                <a:spcPct val="160000"/>
              </a:lnSpc>
            </a:pPr>
            <a:r>
              <a:rPr lang="ar-SA" dirty="0">
                <a:solidFill>
                  <a:srgbClr val="FF0000"/>
                </a:solidFill>
              </a:rPr>
              <a:t>4</a:t>
            </a:r>
            <a:r>
              <a:rPr lang="ar-SA" dirty="0"/>
              <a:t> ولاية قضائية: </a:t>
            </a:r>
          </a:p>
          <a:p>
            <a:pPr marL="514350" indent="-514350" algn="r" rtl="1">
              <a:lnSpc>
                <a:spcPct val="160000"/>
              </a:lnSpc>
              <a:buFont typeface="+mj-lt"/>
              <a:buAutoNum type="arabicPeriod"/>
            </a:pPr>
            <a:r>
              <a:rPr lang="ar-SA" dirty="0"/>
              <a:t>المحكمة الشرعية الأردنية</a:t>
            </a:r>
          </a:p>
          <a:p>
            <a:pPr marL="514350" indent="-514350" algn="r" rtl="1">
              <a:lnSpc>
                <a:spcPct val="160000"/>
              </a:lnSpc>
              <a:buFont typeface="+mj-lt"/>
              <a:buAutoNum type="arabicPeriod"/>
            </a:pPr>
            <a:r>
              <a:rPr lang="ar-SA" dirty="0"/>
              <a:t> المحكمة الشرعية الفلسطينية </a:t>
            </a:r>
          </a:p>
          <a:p>
            <a:pPr marL="514350" indent="-514350" algn="r" rtl="1">
              <a:lnSpc>
                <a:spcPct val="160000"/>
              </a:lnSpc>
              <a:buFont typeface="+mj-lt"/>
              <a:buAutoNum type="arabicPeriod"/>
            </a:pPr>
            <a:r>
              <a:rPr lang="ar-SA" dirty="0"/>
              <a:t>المحكمة الشرعية الإسرائيلية </a:t>
            </a:r>
          </a:p>
          <a:p>
            <a:pPr marL="514350" indent="-514350" algn="r" rtl="1">
              <a:lnSpc>
                <a:spcPct val="160000"/>
              </a:lnSpc>
              <a:buFont typeface="+mj-lt"/>
              <a:buAutoNum type="arabicPeriod"/>
            </a:pPr>
            <a:r>
              <a:rPr lang="ar-SA" dirty="0"/>
              <a:t>المحكمة المدنية الإسرائيلية</a:t>
            </a:r>
            <a:endParaRPr lang="en-GB" dirty="0"/>
          </a:p>
        </p:txBody>
      </p:sp>
      <p:sp>
        <p:nvSpPr>
          <p:cNvPr id="4" name="Content Placeholder 3">
            <a:extLst>
              <a:ext uri="{FF2B5EF4-FFF2-40B4-BE49-F238E27FC236}">
                <a16:creationId xmlns:a16="http://schemas.microsoft.com/office/drawing/2014/main" id="{CFCDC379-97E4-1340-9143-B966F5D2DC3E}"/>
              </a:ext>
            </a:extLst>
          </p:cNvPr>
          <p:cNvSpPr>
            <a:spLocks noGrp="1"/>
          </p:cNvSpPr>
          <p:nvPr>
            <p:ph sz="half" idx="2"/>
          </p:nvPr>
        </p:nvSpPr>
        <p:spPr>
          <a:xfrm>
            <a:off x="4648200" y="2420888"/>
            <a:ext cx="4038600" cy="4065315"/>
          </a:xfrm>
        </p:spPr>
        <p:style>
          <a:lnRef idx="1">
            <a:schemeClr val="accent3"/>
          </a:lnRef>
          <a:fillRef idx="2">
            <a:schemeClr val="accent3"/>
          </a:fillRef>
          <a:effectRef idx="1">
            <a:schemeClr val="accent3"/>
          </a:effectRef>
          <a:fontRef idx="minor">
            <a:schemeClr val="dk1"/>
          </a:fontRef>
        </p:style>
        <p:txBody>
          <a:bodyPr>
            <a:normAutofit fontScale="92500"/>
          </a:bodyPr>
          <a:lstStyle/>
          <a:p>
            <a:pPr algn="r" rtl="1"/>
            <a:r>
              <a:rPr lang="ar-SA" dirty="0">
                <a:solidFill>
                  <a:srgbClr val="FF0000"/>
                </a:solidFill>
              </a:rPr>
              <a:t>7</a:t>
            </a:r>
            <a:r>
              <a:rPr lang="ar-SA" dirty="0"/>
              <a:t> مرجعيات قانونية: </a:t>
            </a:r>
          </a:p>
          <a:p>
            <a:pPr marL="514350" indent="-514350" algn="r" rtl="1">
              <a:buFont typeface="+mj-lt"/>
              <a:buAutoNum type="arabicPeriod"/>
            </a:pPr>
            <a:r>
              <a:rPr lang="ar-SA" dirty="0"/>
              <a:t>عثماني </a:t>
            </a:r>
          </a:p>
          <a:p>
            <a:pPr marL="514350" indent="-514350" algn="r" rtl="1">
              <a:buFont typeface="+mj-lt"/>
              <a:buAutoNum type="arabicPeriod"/>
            </a:pPr>
            <a:r>
              <a:rPr lang="ar-SA" dirty="0"/>
              <a:t>بريطاني </a:t>
            </a:r>
          </a:p>
          <a:p>
            <a:pPr marL="514350" indent="-514350" algn="r" rtl="1">
              <a:buFont typeface="+mj-lt"/>
              <a:buAutoNum type="arabicPeriod"/>
            </a:pPr>
            <a:r>
              <a:rPr lang="ar-SA" dirty="0"/>
              <a:t>أردني </a:t>
            </a:r>
          </a:p>
          <a:p>
            <a:pPr marL="514350" indent="-514350" algn="r" rtl="1">
              <a:buFont typeface="+mj-lt"/>
              <a:buAutoNum type="arabicPeriod"/>
            </a:pPr>
            <a:r>
              <a:rPr lang="ar-SA" dirty="0"/>
              <a:t>فلسطيني </a:t>
            </a:r>
          </a:p>
          <a:p>
            <a:pPr marL="514350" indent="-514350" algn="r" rtl="1">
              <a:buFont typeface="+mj-lt"/>
              <a:buAutoNum type="arabicPeriod"/>
            </a:pPr>
            <a:r>
              <a:rPr lang="ar-SA" dirty="0"/>
              <a:t>إسرائيلي </a:t>
            </a:r>
          </a:p>
          <a:p>
            <a:pPr marL="514350" indent="-514350" algn="r" rtl="1">
              <a:buFont typeface="+mj-lt"/>
              <a:buAutoNum type="arabicPeriod"/>
            </a:pPr>
            <a:r>
              <a:rPr lang="ar-SA" dirty="0"/>
              <a:t>تحكيم</a:t>
            </a:r>
          </a:p>
          <a:p>
            <a:pPr marL="514350" indent="-514350" algn="r" rtl="1">
              <a:buFont typeface="+mj-lt"/>
              <a:buAutoNum type="arabicPeriod"/>
            </a:pPr>
            <a:r>
              <a:rPr lang="ar-SA" dirty="0"/>
              <a:t>عرف.</a:t>
            </a:r>
          </a:p>
          <a:p>
            <a:pPr marL="342900" indent="-342900" algn="r" defTabSz="914400" rtl="1" eaLnBrk="1" latinLnBrk="0" hangingPunct="1">
              <a:spcBef>
                <a:spcPct val="20000"/>
              </a:spcBef>
              <a:buFont typeface="Arial" panose="020B0604020202020204" pitchFamily="34" charset="0"/>
              <a:buChar char="•"/>
            </a:pPr>
            <a:endParaRPr lang="en-US" dirty="0"/>
          </a:p>
        </p:txBody>
      </p:sp>
      <p:sp>
        <p:nvSpPr>
          <p:cNvPr id="5" name="Rounded Rectangle 4">
            <a:extLst>
              <a:ext uri="{FF2B5EF4-FFF2-40B4-BE49-F238E27FC236}">
                <a16:creationId xmlns:a16="http://schemas.microsoft.com/office/drawing/2014/main" id="{6E7C03AE-EE1F-B649-B1ED-5E074561BEDD}"/>
              </a:ext>
            </a:extLst>
          </p:cNvPr>
          <p:cNvSpPr/>
          <p:nvPr/>
        </p:nvSpPr>
        <p:spPr>
          <a:xfrm>
            <a:off x="1979712" y="1628800"/>
            <a:ext cx="5904656" cy="5760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r" rtl="1"/>
            <a:r>
              <a:rPr lang="ar-SA" dirty="0"/>
              <a:t>المحامي (المقدسي) - عليه ان يبحث عن القانون والولاية القضائية الانسب:</a:t>
            </a:r>
          </a:p>
        </p:txBody>
      </p:sp>
      <p:sp>
        <p:nvSpPr>
          <p:cNvPr id="6" name="Rounded Rectangle 5">
            <a:extLst>
              <a:ext uri="{FF2B5EF4-FFF2-40B4-BE49-F238E27FC236}">
                <a16:creationId xmlns:a16="http://schemas.microsoft.com/office/drawing/2014/main" id="{F9E94771-C703-6D4B-89BC-33815C896DE8}"/>
              </a:ext>
            </a:extLst>
          </p:cNvPr>
          <p:cNvSpPr/>
          <p:nvPr/>
        </p:nvSpPr>
        <p:spPr>
          <a:xfrm>
            <a:off x="1845997" y="263602"/>
            <a:ext cx="6172085" cy="1234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CA" sz="4000" dirty="0"/>
              <a:t>Forum Shopping</a:t>
            </a:r>
            <a:br>
              <a:rPr lang="en-CA" sz="4000" dirty="0"/>
            </a:br>
            <a:r>
              <a:rPr lang="ar-SA" sz="4000" dirty="0"/>
              <a:t>منتدى قانوني للتسو</a:t>
            </a:r>
            <a:r>
              <a:rPr lang="ar-SA" sz="3600" dirty="0"/>
              <a:t>ق</a:t>
            </a:r>
            <a:endParaRPr lang="en-US" sz="3600" dirty="0"/>
          </a:p>
        </p:txBody>
      </p:sp>
    </p:spTree>
    <p:extLst>
      <p:ext uri="{BB962C8B-B14F-4D97-AF65-F5344CB8AC3E}">
        <p14:creationId xmlns:p14="http://schemas.microsoft.com/office/powerpoint/2010/main" val="1556317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D53D8DE-81F4-41A8-B817-057A3AD20C5F}"/>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SA" dirty="0"/>
              <a:t>تراجع الوقف في القدس</a:t>
            </a:r>
          </a:p>
        </p:txBody>
      </p:sp>
      <p:sp>
        <p:nvSpPr>
          <p:cNvPr id="3" name="عنصر نائب للمحتوى 2">
            <a:extLst>
              <a:ext uri="{FF2B5EF4-FFF2-40B4-BE49-F238E27FC236}">
                <a16:creationId xmlns:a16="http://schemas.microsoft.com/office/drawing/2014/main" id="{314AAB07-5B1F-47B7-A85B-69F21CC55472}"/>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lgn="r" rtl="1">
              <a:buNone/>
            </a:pPr>
            <a:r>
              <a:rPr lang="ar-SA" dirty="0"/>
              <a:t> </a:t>
            </a:r>
            <a:r>
              <a:rPr lang="ar-SA" dirty="0">
                <a:solidFill>
                  <a:srgbClr val="FF0000"/>
                </a:solidFill>
              </a:rPr>
              <a:t>كما اسلفنا سابقا:</a:t>
            </a:r>
          </a:p>
          <a:p>
            <a:pPr algn="r" rtl="1"/>
            <a:r>
              <a:rPr lang="ar-SA" dirty="0"/>
              <a:t> تأثر النظام القانوني الذي يحكم الوقف في القدس بشكل خاص بأنظمة الحكم التي حكمت فلسطين في القرنين الماضيين ، فضلاً عن تحديات الوضع السياسي.</a:t>
            </a:r>
            <a:endParaRPr lang="en-US" dirty="0"/>
          </a:p>
          <a:p>
            <a:pPr algn="r" rtl="1"/>
            <a:r>
              <a:rPr lang="ar-SA" dirty="0"/>
              <a:t>فقد شهد الوقف في </a:t>
            </a:r>
            <a:r>
              <a:rPr lang="ar-SA" dirty="0">
                <a:solidFill>
                  <a:srgbClr val="FF0000"/>
                </a:solidFill>
              </a:rPr>
              <a:t>القدس</a:t>
            </a:r>
            <a:r>
              <a:rPr lang="ar-SA" dirty="0"/>
              <a:t> تدهوراً مماثلاً له في أماكن أخرى من العالم الإسلامي ، لكنه واجه تحديات ومصائر مختلفة.</a:t>
            </a:r>
          </a:p>
        </p:txBody>
      </p:sp>
    </p:spTree>
    <p:extLst>
      <p:ext uri="{BB962C8B-B14F-4D97-AF65-F5344CB8AC3E}">
        <p14:creationId xmlns:p14="http://schemas.microsoft.com/office/powerpoint/2010/main" val="653290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538" y="2060848"/>
            <a:ext cx="8229600" cy="3412976"/>
          </a:xfrm>
        </p:spPr>
        <p:style>
          <a:lnRef idx="1">
            <a:schemeClr val="accent1"/>
          </a:lnRef>
          <a:fillRef idx="2">
            <a:schemeClr val="accent1"/>
          </a:fillRef>
          <a:effectRef idx="1">
            <a:schemeClr val="accent1"/>
          </a:effectRef>
          <a:fontRef idx="minor">
            <a:schemeClr val="dk1"/>
          </a:fontRef>
        </p:style>
        <p:txBody>
          <a:bodyPr/>
          <a:lstStyle/>
          <a:p>
            <a:pPr marL="0" indent="0" algn="r" rtl="1">
              <a:buNone/>
            </a:pPr>
            <a:r>
              <a:rPr lang="ar-SA" dirty="0">
                <a:solidFill>
                  <a:srgbClr val="FF0000"/>
                </a:solidFill>
              </a:rPr>
              <a:t>تدخل في أحكام الوقف: </a:t>
            </a:r>
            <a:r>
              <a:rPr lang="ar-SA" dirty="0"/>
              <a:t>صادرت اسرائيل اكثر الاراضي الوقفية- بحجة ان اعضاء </a:t>
            </a:r>
            <a:r>
              <a:rPr lang="ar-SA" dirty="0">
                <a:solidFill>
                  <a:srgbClr val="FF0000"/>
                </a:solidFill>
              </a:rPr>
              <a:t>المجلس الاسلامي الاعلى </a:t>
            </a:r>
            <a:r>
              <a:rPr lang="ar-SA" dirty="0"/>
              <a:t>غائبين!!!</a:t>
            </a:r>
          </a:p>
          <a:p>
            <a:pPr marL="0" indent="0" algn="r" rtl="1">
              <a:buNone/>
            </a:pPr>
            <a:r>
              <a:rPr lang="ar-SA" dirty="0"/>
              <a:t>الوقف لله- حتى الواقف لا يستطيع استعادة الوقفية.</a:t>
            </a:r>
          </a:p>
          <a:p>
            <a:pPr marL="0" indent="0" algn="r" rtl="1">
              <a:buNone/>
            </a:pPr>
            <a:r>
              <a:rPr lang="ar-SA" dirty="0"/>
              <a:t>الوقف لا يباع ولا ينتهي وحتى لا يبدل الا في ظروف خاصة وتحت اشراف القاضي الشرعي</a:t>
            </a:r>
            <a:endParaRPr lang="en-GB" dirty="0"/>
          </a:p>
        </p:txBody>
      </p:sp>
      <p:sp>
        <p:nvSpPr>
          <p:cNvPr id="4" name="Rounded Rectangle 3">
            <a:extLst>
              <a:ext uri="{FF2B5EF4-FFF2-40B4-BE49-F238E27FC236}">
                <a16:creationId xmlns:a16="http://schemas.microsoft.com/office/drawing/2014/main" id="{A87547AF-1535-344B-8DC2-3FD753C140EE}"/>
              </a:ext>
            </a:extLst>
          </p:cNvPr>
          <p:cNvSpPr/>
          <p:nvPr/>
        </p:nvSpPr>
        <p:spPr>
          <a:xfrm>
            <a:off x="1488296" y="332656"/>
            <a:ext cx="6172085" cy="1234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48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موضوع البحث</a:t>
            </a:r>
          </a:p>
          <a:p>
            <a:pPr lvl="0" algn="ctr" rtl="1"/>
            <a:r>
              <a:rPr lang="ar-SA" sz="4800" dirty="0">
                <a:solidFill>
                  <a:prstClr val="white"/>
                </a:solidFill>
              </a:rPr>
              <a:t>الاستيلاء على الوقف</a:t>
            </a:r>
            <a:endParaRPr kumimoji="0" lang="en-US" sz="4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950668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620" y="2132856"/>
            <a:ext cx="8229600" cy="3773016"/>
          </a:xfrm>
        </p:spPr>
        <p:style>
          <a:lnRef idx="1">
            <a:schemeClr val="accent1"/>
          </a:lnRef>
          <a:fillRef idx="2">
            <a:schemeClr val="accent1"/>
          </a:fillRef>
          <a:effectRef idx="1">
            <a:schemeClr val="accent1"/>
          </a:effectRef>
          <a:fontRef idx="minor">
            <a:schemeClr val="dk1"/>
          </a:fontRef>
        </p:style>
        <p:txBody>
          <a:bodyPr/>
          <a:lstStyle/>
          <a:p>
            <a:pPr algn="r" rtl="1"/>
            <a:r>
              <a:rPr lang="ar-SA" dirty="0"/>
              <a:t>لكن- من جهة الاوقاف والمتولي لا يعترفون بالسيادة الاسرائيلية لكن اذا تعدى احد على الوقف هم بجاجة الى </a:t>
            </a:r>
            <a:r>
              <a:rPr lang="ar-SA" dirty="0">
                <a:solidFill>
                  <a:srgbClr val="FF0000"/>
                </a:solidFill>
              </a:rPr>
              <a:t>حكم نافذ</a:t>
            </a:r>
            <a:r>
              <a:rPr lang="ar-SA" dirty="0"/>
              <a:t>.</a:t>
            </a:r>
          </a:p>
          <a:p>
            <a:pPr algn="r" rtl="1"/>
            <a:r>
              <a:rPr lang="ar-SA" dirty="0"/>
              <a:t>من جه أخرى اسرائيل لا تعترف بقرارات المحكمة الشرعية الاردنية.</a:t>
            </a:r>
          </a:p>
          <a:p>
            <a:pPr marL="0" indent="0" algn="r" rtl="1">
              <a:buNone/>
            </a:pPr>
            <a:endParaRPr lang="ar-SA" dirty="0"/>
          </a:p>
        </p:txBody>
      </p:sp>
      <p:sp>
        <p:nvSpPr>
          <p:cNvPr id="4" name="Rounded Rectangle 3">
            <a:extLst>
              <a:ext uri="{FF2B5EF4-FFF2-40B4-BE49-F238E27FC236}">
                <a16:creationId xmlns:a16="http://schemas.microsoft.com/office/drawing/2014/main" id="{CA8D23D9-965B-874C-B246-AE33814277A4}"/>
              </a:ext>
            </a:extLst>
          </p:cNvPr>
          <p:cNvSpPr/>
          <p:nvPr/>
        </p:nvSpPr>
        <p:spPr>
          <a:xfrm>
            <a:off x="1619672" y="404664"/>
            <a:ext cx="6172085" cy="1234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44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البحث عن القانون الملزم </a:t>
            </a:r>
          </a:p>
          <a:p>
            <a:pPr marL="0" marR="0" lvl="0" indent="0" algn="ctr" defTabSz="914400" rtl="1" eaLnBrk="1" fontAlgn="auto" latinLnBrk="0" hangingPunct="1">
              <a:lnSpc>
                <a:spcPct val="100000"/>
              </a:lnSpc>
              <a:spcBef>
                <a:spcPts val="0"/>
              </a:spcBef>
              <a:spcAft>
                <a:spcPts val="0"/>
              </a:spcAft>
              <a:buClrTx/>
              <a:buSzTx/>
              <a:buFontTx/>
              <a:buNone/>
              <a:tabLst/>
              <a:defRPr/>
            </a:pPr>
            <a:r>
              <a:rPr lang="ar-SA" sz="4400" dirty="0">
                <a:solidFill>
                  <a:prstClr val="white"/>
                </a:solidFill>
                <a:latin typeface="Calibri"/>
                <a:cs typeface="Arial" panose="020B0604020202020204" pitchFamily="34" charset="0"/>
              </a:rPr>
              <a:t>منتدى قانوني للتسوق</a:t>
            </a:r>
            <a:endParaRPr kumimoji="0" lang="en-US" sz="4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64288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F56D875-3341-4741-A7FC-7739871F8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9" y="188639"/>
            <a:ext cx="8651134" cy="6367235"/>
          </a:xfrm>
          <a:prstGeom prst="rect">
            <a:avLst/>
          </a:prstGeom>
        </p:spPr>
      </p:pic>
    </p:spTree>
    <p:extLst>
      <p:ext uri="{BB962C8B-B14F-4D97-AF65-F5344CB8AC3E}">
        <p14:creationId xmlns:p14="http://schemas.microsoft.com/office/powerpoint/2010/main" val="21857164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lgn="r" rtl="1">
              <a:buNone/>
            </a:pPr>
            <a:r>
              <a:rPr lang="ar-SA" dirty="0"/>
              <a:t>بسبب التعقيدات القانونية الموجودة استولت إسرائيل مؤخرا على المزيد من الاوقاف منها: اجزم -  البروة – في أراضي 1948</a:t>
            </a:r>
          </a:p>
          <a:p>
            <a:pPr marL="0" indent="0" algn="r" rtl="1">
              <a:buNone/>
            </a:pPr>
            <a:r>
              <a:rPr lang="ar-SA" dirty="0"/>
              <a:t> ومأمن-الله ومقبرة باب الرحمة واليوسفية (في القدس)- متحف التسامح!!!</a:t>
            </a:r>
          </a:p>
          <a:p>
            <a:pPr marL="0" indent="0" algn="r" rtl="1">
              <a:buNone/>
            </a:pPr>
            <a:r>
              <a:rPr lang="ar-SA" dirty="0"/>
              <a:t> صدرت احكام متناقضة</a:t>
            </a:r>
          </a:p>
          <a:p>
            <a:pPr marL="0" indent="0" algn="r" rtl="1">
              <a:buNone/>
            </a:pPr>
            <a:r>
              <a:rPr lang="ar-SA" dirty="0"/>
              <a:t>المحكمة الشرعية- المحكمة المدنية</a:t>
            </a:r>
          </a:p>
        </p:txBody>
      </p:sp>
      <p:sp>
        <p:nvSpPr>
          <p:cNvPr id="4" name="Rounded Rectangle 3">
            <a:extLst>
              <a:ext uri="{FF2B5EF4-FFF2-40B4-BE49-F238E27FC236}">
                <a16:creationId xmlns:a16="http://schemas.microsoft.com/office/drawing/2014/main" id="{44BB1371-F6AE-BF4B-AC59-E6EC2331735A}"/>
              </a:ext>
            </a:extLst>
          </p:cNvPr>
          <p:cNvSpPr/>
          <p:nvPr/>
        </p:nvSpPr>
        <p:spPr>
          <a:xfrm>
            <a:off x="1485957" y="260648"/>
            <a:ext cx="6172085" cy="1234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40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اسرائيل مستمرة في الاستلاء على المزيد من الوقف</a:t>
            </a:r>
            <a:endParaRPr kumimoji="0" lang="en-US" sz="40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016480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D2364EE-65F4-4817-B394-CFC688032C51}"/>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SA" dirty="0"/>
              <a:t>"الفراغ في السيادة القانونية"</a:t>
            </a:r>
          </a:p>
        </p:txBody>
      </p:sp>
      <p:sp>
        <p:nvSpPr>
          <p:cNvPr id="3" name="عنصر نائب للمحتوى 2">
            <a:extLst>
              <a:ext uri="{FF2B5EF4-FFF2-40B4-BE49-F238E27FC236}">
                <a16:creationId xmlns:a16="http://schemas.microsoft.com/office/drawing/2014/main" id="{5DD848FF-B7EA-4CD8-BBD6-C689815A2FC4}"/>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r" rtl="1"/>
            <a:r>
              <a:rPr lang="ar-SA" dirty="0"/>
              <a:t>نتيجة لهذا "الفراغ في السيادة القانونية" ، اضطر مدراء الأوقاف  إلى الاعتماد على الضغوط الأخلاقية والمجتمعية لفرض القرارات المتعلقة بممتلكاتهم، وذلك باستخدام القوانين العرفية. نتيجة لذلك، تم إهمال الاستثمار في العقارات وإنشاء أوقاف جديدة بسبب عدم اليقين والغموض فيما يتعلق باختصاص ومسؤوليات نظام الوقف. </a:t>
            </a:r>
            <a:r>
              <a:rPr lang="ar-SA" dirty="0" err="1"/>
              <a:t>يشيرمايكل</a:t>
            </a:r>
            <a:r>
              <a:rPr lang="ar-SA" dirty="0"/>
              <a:t> </a:t>
            </a:r>
            <a:r>
              <a:rPr lang="ar-SA" dirty="0" err="1"/>
              <a:t>دامبر</a:t>
            </a:r>
            <a:r>
              <a:rPr lang="ar-SA" dirty="0"/>
              <a:t> إلى أن هذا أدى إلى "محنة الممتلكات في القدس خاصة في البلدة القديمة".</a:t>
            </a:r>
            <a:endParaRPr lang="en-US" dirty="0"/>
          </a:p>
          <a:p>
            <a:pPr algn="r" rtl="1"/>
            <a:endParaRPr lang="ar-SA" dirty="0"/>
          </a:p>
        </p:txBody>
      </p:sp>
    </p:spTree>
    <p:extLst>
      <p:ext uri="{BB962C8B-B14F-4D97-AF65-F5344CB8AC3E}">
        <p14:creationId xmlns:p14="http://schemas.microsoft.com/office/powerpoint/2010/main" val="31979734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202AAD1-1038-4D20-B062-AB3D4F2FC4CF}"/>
              </a:ext>
            </a:extLst>
          </p:cNvPr>
          <p:cNvSpPr>
            <a:spLocks noGrp="1"/>
          </p:cNvSpPr>
          <p:nvPr>
            <p:ph type="title"/>
          </p:nvPr>
        </p:nvSpPr>
        <p:spPr>
          <a:xfrm>
            <a:off x="457200" y="176667"/>
            <a:ext cx="82296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ar-SA" dirty="0">
                <a:solidFill>
                  <a:srgbClr val="FF0000"/>
                </a:solidFill>
              </a:rPr>
              <a:t>الاستنتاجات</a:t>
            </a:r>
            <a:endParaRPr lang="ar-SA" dirty="0"/>
          </a:p>
        </p:txBody>
      </p:sp>
      <p:sp>
        <p:nvSpPr>
          <p:cNvPr id="3" name="عنصر نائب للمحتوى 2">
            <a:extLst>
              <a:ext uri="{FF2B5EF4-FFF2-40B4-BE49-F238E27FC236}">
                <a16:creationId xmlns:a16="http://schemas.microsoft.com/office/drawing/2014/main" id="{180AF111-9611-4B16-BA2D-48828C3619A5}"/>
              </a:ext>
            </a:extLst>
          </p:cNvPr>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gn="r" rtl="1"/>
            <a:r>
              <a:rPr lang="ar-SA" dirty="0"/>
              <a:t>إفرازات الدولة الاسرائيلية </a:t>
            </a:r>
            <a:r>
              <a:rPr lang="ar-SA" dirty="0">
                <a:solidFill>
                  <a:srgbClr val="00B050"/>
                </a:solidFill>
              </a:rPr>
              <a:t>الحديثة</a:t>
            </a:r>
            <a:r>
              <a:rPr lang="ar-SA" dirty="0"/>
              <a:t> </a:t>
            </a:r>
            <a:r>
              <a:rPr lang="ar-SA" dirty="0">
                <a:solidFill>
                  <a:srgbClr val="00B050"/>
                </a:solidFill>
              </a:rPr>
              <a:t>الاستعمارية</a:t>
            </a:r>
            <a:r>
              <a:rPr lang="ar-SA" dirty="0"/>
              <a:t>:</a:t>
            </a:r>
          </a:p>
          <a:p>
            <a:pPr marL="0" indent="0" algn="r" rtl="1">
              <a:buNone/>
            </a:pPr>
            <a:r>
              <a:rPr lang="ar-SA" dirty="0">
                <a:solidFill>
                  <a:srgbClr val="FF0000"/>
                </a:solidFill>
              </a:rPr>
              <a:t>غسل القانون-</a:t>
            </a:r>
            <a:r>
              <a:rPr lang="ar-SA" dirty="0"/>
              <a:t>(</a:t>
            </a:r>
            <a:r>
              <a:rPr lang="en-GB" dirty="0"/>
              <a:t> (Law Laundry </a:t>
            </a:r>
            <a:r>
              <a:rPr lang="ar-SA" dirty="0" err="1"/>
              <a:t>شرعنة</a:t>
            </a:r>
            <a:r>
              <a:rPr lang="ar-SA" dirty="0"/>
              <a:t> غير الشرعي</a:t>
            </a:r>
          </a:p>
          <a:p>
            <a:pPr marL="0" indent="0" algn="r" rtl="1">
              <a:buNone/>
            </a:pPr>
            <a:r>
              <a:rPr lang="ar-SA" dirty="0"/>
              <a:t>الخيال القانوني- تبييض الاملاك-</a:t>
            </a:r>
          </a:p>
          <a:p>
            <a:pPr algn="r" rtl="1"/>
            <a:r>
              <a:rPr lang="ar-SA" dirty="0"/>
              <a:t>(حالة الاستثناء) </a:t>
            </a:r>
            <a:r>
              <a:rPr lang="en-US" dirty="0"/>
              <a:t>State of Exception</a:t>
            </a:r>
            <a:r>
              <a:rPr lang="ar-SA" dirty="0">
                <a:solidFill>
                  <a:srgbClr val="FF0000"/>
                </a:solidFill>
              </a:rPr>
              <a:t> تعليق القانون  </a:t>
            </a:r>
            <a:r>
              <a:rPr lang="ar-SA" dirty="0">
                <a:solidFill>
                  <a:schemeClr val="tx1"/>
                </a:solidFill>
              </a:rPr>
              <a:t>من أجل القانون </a:t>
            </a:r>
            <a:r>
              <a:rPr lang="ar-SA" dirty="0"/>
              <a:t>قوانين الطوارئ.</a:t>
            </a:r>
          </a:p>
          <a:p>
            <a:pPr marL="0" indent="0" algn="r" rtl="1">
              <a:buNone/>
            </a:pPr>
            <a:r>
              <a:rPr lang="ar-SA" dirty="0">
                <a:solidFill>
                  <a:srgbClr val="FF0000"/>
                </a:solidFill>
              </a:rPr>
              <a:t>انتهاك استقلالية الوقف (الشخصية القانونية) كقطاع ثالث المفروض ان لا يخضع لسيطرة الدولة</a:t>
            </a:r>
          </a:p>
          <a:p>
            <a:pPr marL="0" indent="0" algn="r" rtl="1">
              <a:buNone/>
            </a:pPr>
            <a:r>
              <a:rPr lang="ar-SA" dirty="0"/>
              <a:t>اسرائيل تعتبر الوقف في القدس تهديد وجودي لها.</a:t>
            </a:r>
          </a:p>
          <a:p>
            <a:pPr algn="r" rtl="1"/>
            <a:r>
              <a:rPr lang="ar-SA" dirty="0"/>
              <a:t>لذا لا بد من تدخل سياسي رسمي لكبح جماح قوة القانون الاسرائيلي الناعمة!!!</a:t>
            </a:r>
            <a:endParaRPr lang="en-GB" dirty="0"/>
          </a:p>
          <a:p>
            <a:endParaRPr lang="ar-SA" dirty="0"/>
          </a:p>
        </p:txBody>
      </p:sp>
    </p:spTree>
    <p:extLst>
      <p:ext uri="{BB962C8B-B14F-4D97-AF65-F5344CB8AC3E}">
        <p14:creationId xmlns:p14="http://schemas.microsoft.com/office/powerpoint/2010/main" val="3282396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CFE3F-1A2F-4510-AB27-B3054FDEB2BE}"/>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SA" dirty="0">
                <a:solidFill>
                  <a:srgbClr val="FF0000"/>
                </a:solidFill>
              </a:rPr>
              <a:t>الاستنتاجات</a:t>
            </a:r>
            <a:endParaRPr lang="ar-SA" dirty="0"/>
          </a:p>
        </p:txBody>
      </p:sp>
      <p:sp>
        <p:nvSpPr>
          <p:cNvPr id="3" name="Content Placeholder 2">
            <a:extLst>
              <a:ext uri="{FF2B5EF4-FFF2-40B4-BE49-F238E27FC236}">
                <a16:creationId xmlns:a16="http://schemas.microsoft.com/office/drawing/2014/main" id="{5797F86E-F870-4A4D-9069-C72074D664FF}"/>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r" rtl="1"/>
            <a:r>
              <a:rPr lang="ar-SA" dirty="0"/>
              <a:t>الخطوة الأكثر جرأة حماية ما تبقى من الأوقاف في سياق القانون الإسرائيلي.</a:t>
            </a:r>
          </a:p>
          <a:p>
            <a:pPr algn="r" rtl="1"/>
            <a:r>
              <a:rPr lang="ar-SA" dirty="0"/>
              <a:t>والاهم ربما انشاء أوقاف جديدة في ظل القوانين الحديثة </a:t>
            </a:r>
          </a:p>
          <a:p>
            <a:pPr algn="r" rtl="1"/>
            <a:r>
              <a:rPr lang="en-US" dirty="0">
                <a:solidFill>
                  <a:srgbClr val="FF0000"/>
                </a:solidFill>
              </a:rPr>
              <a:t>Trust Law</a:t>
            </a:r>
            <a:endParaRPr lang="ar-SA" dirty="0">
              <a:solidFill>
                <a:srgbClr val="FF0000"/>
              </a:solidFill>
            </a:endParaRPr>
          </a:p>
        </p:txBody>
      </p:sp>
    </p:spTree>
    <p:extLst>
      <p:ext uri="{BB962C8B-B14F-4D97-AF65-F5344CB8AC3E}">
        <p14:creationId xmlns:p14="http://schemas.microsoft.com/office/powerpoint/2010/main" val="2297706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C2A1B3-FBE1-E64A-9E72-AB001E38C7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9" y="188639"/>
            <a:ext cx="8651134" cy="6367235"/>
          </a:xfrm>
          <a:prstGeom prst="rect">
            <a:avLst/>
          </a:prstGeom>
        </p:spPr>
      </p:pic>
      <p:pic>
        <p:nvPicPr>
          <p:cNvPr id="4" name="Picture 3">
            <a:extLst>
              <a:ext uri="{FF2B5EF4-FFF2-40B4-BE49-F238E27FC236}">
                <a16:creationId xmlns:a16="http://schemas.microsoft.com/office/drawing/2014/main" id="{FF4512D4-29B1-1A47-AB07-1B461158AF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2166" y="1574930"/>
            <a:ext cx="2972808" cy="2160240"/>
          </a:xfrm>
          <a:prstGeom prst="rect">
            <a:avLst/>
          </a:prstGeom>
        </p:spPr>
      </p:pic>
    </p:spTree>
    <p:extLst>
      <p:ext uri="{BB962C8B-B14F-4D97-AF65-F5344CB8AC3E}">
        <p14:creationId xmlns:p14="http://schemas.microsoft.com/office/powerpoint/2010/main" val="2739257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25FE2544-9063-3D45-82CB-2C23FC949523}"/>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11560" y="3068960"/>
            <a:ext cx="8208912" cy="3662366"/>
          </a:xfrm>
        </p:spPr>
      </p:pic>
      <p:pic>
        <p:nvPicPr>
          <p:cNvPr id="12" name="Content Placeholder 11">
            <a:extLst>
              <a:ext uri="{FF2B5EF4-FFF2-40B4-BE49-F238E27FC236}">
                <a16:creationId xmlns:a16="http://schemas.microsoft.com/office/drawing/2014/main" id="{58685649-ED1A-D340-AF0B-C4A371BF14F1}"/>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605767" y="309447"/>
            <a:ext cx="8208912" cy="2833914"/>
          </a:xfrm>
        </p:spPr>
      </p:pic>
    </p:spTree>
    <p:extLst>
      <p:ext uri="{BB962C8B-B14F-4D97-AF65-F5344CB8AC3E}">
        <p14:creationId xmlns:p14="http://schemas.microsoft.com/office/powerpoint/2010/main" val="3792721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16832"/>
            <a:ext cx="8229600" cy="4525963"/>
          </a:xfrm>
        </p:spPr>
        <p:style>
          <a:lnRef idx="1">
            <a:schemeClr val="accent1"/>
          </a:lnRef>
          <a:fillRef idx="2">
            <a:schemeClr val="accent1"/>
          </a:fillRef>
          <a:effectRef idx="1">
            <a:schemeClr val="accent1"/>
          </a:effectRef>
          <a:fontRef idx="minor">
            <a:schemeClr val="dk1"/>
          </a:fontRef>
        </p:style>
        <p:txBody>
          <a:bodyPr/>
          <a:lstStyle/>
          <a:p>
            <a:pPr marL="0" indent="0" algn="r">
              <a:buNone/>
            </a:pPr>
            <a:r>
              <a:rPr lang="ar-SA" dirty="0"/>
              <a:t>اذن مناقشة موضوع البحث- الوقف</a:t>
            </a:r>
          </a:p>
          <a:p>
            <a:pPr marL="0" indent="0" algn="r">
              <a:buNone/>
            </a:pPr>
            <a:r>
              <a:rPr lang="ar-SA" dirty="0"/>
              <a:t>يحدث في سياق </a:t>
            </a:r>
            <a:r>
              <a:rPr lang="ar-SA" dirty="0">
                <a:solidFill>
                  <a:srgbClr val="FF0000"/>
                </a:solidFill>
              </a:rPr>
              <a:t>مفاهيم</a:t>
            </a:r>
            <a:r>
              <a:rPr lang="ar-SA" dirty="0"/>
              <a:t> مهمة:</a:t>
            </a:r>
          </a:p>
          <a:p>
            <a:pPr marL="0" indent="0" algn="r">
              <a:buNone/>
            </a:pPr>
            <a:r>
              <a:rPr lang="en-GB" dirty="0"/>
              <a:t>Legal Orientalism </a:t>
            </a:r>
            <a:r>
              <a:rPr lang="ar-SA" dirty="0"/>
              <a:t>1- الاستشراق القانوني-</a:t>
            </a:r>
          </a:p>
          <a:p>
            <a:pPr marL="0" indent="0" algn="r">
              <a:buNone/>
            </a:pPr>
            <a:r>
              <a:rPr lang="en-GB" dirty="0"/>
              <a:t>Post-Colonial legal theory</a:t>
            </a:r>
            <a:r>
              <a:rPr lang="ar-SA" dirty="0"/>
              <a:t>2- النظرية القانونية لما بعد- الاستعمار.</a:t>
            </a:r>
            <a:endParaRPr lang="en-US" dirty="0"/>
          </a:p>
          <a:p>
            <a:pPr marL="0" indent="0" algn="r">
              <a:buNone/>
            </a:pPr>
            <a:r>
              <a:rPr lang="ar-SA" dirty="0"/>
              <a:t>  الدولة الحديثة</a:t>
            </a:r>
            <a:r>
              <a:rPr lang="en-US" dirty="0"/>
              <a:t> </a:t>
            </a:r>
            <a:r>
              <a:rPr lang="ar-SA" dirty="0"/>
              <a:t>-</a:t>
            </a:r>
            <a:r>
              <a:rPr lang="en-US" dirty="0"/>
              <a:t>Modern State - 3  </a:t>
            </a:r>
          </a:p>
          <a:p>
            <a:pPr marL="0" indent="0" algn="r">
              <a:buNone/>
            </a:pPr>
            <a:r>
              <a:rPr lang="ar-SA" dirty="0"/>
              <a:t>واحتكارها للعنف والتشريع</a:t>
            </a:r>
          </a:p>
        </p:txBody>
      </p:sp>
      <p:sp>
        <p:nvSpPr>
          <p:cNvPr id="4" name="Rounded Rectangle 3">
            <a:extLst>
              <a:ext uri="{FF2B5EF4-FFF2-40B4-BE49-F238E27FC236}">
                <a16:creationId xmlns:a16="http://schemas.microsoft.com/office/drawing/2014/main" id="{7E8F0174-549B-214F-A79F-E38167FFB838}"/>
              </a:ext>
            </a:extLst>
          </p:cNvPr>
          <p:cNvSpPr/>
          <p:nvPr/>
        </p:nvSpPr>
        <p:spPr>
          <a:xfrm>
            <a:off x="1187624" y="208748"/>
            <a:ext cx="7128792" cy="138310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SA" sz="6000" dirty="0"/>
              <a:t>الاستعمار والقانون</a:t>
            </a:r>
            <a:endParaRPr lang="en-US" sz="6000" dirty="0"/>
          </a:p>
        </p:txBody>
      </p:sp>
    </p:spTree>
    <p:extLst>
      <p:ext uri="{BB962C8B-B14F-4D97-AF65-F5344CB8AC3E}">
        <p14:creationId xmlns:p14="http://schemas.microsoft.com/office/powerpoint/2010/main" val="2838947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r" rtl="1"/>
            <a:r>
              <a:rPr lang="ar-SA" dirty="0"/>
              <a:t>القانون الاستعماري تم وصفه انه:</a:t>
            </a:r>
          </a:p>
          <a:p>
            <a:pPr rtl="1"/>
            <a:r>
              <a:rPr lang="ar-SA" dirty="0"/>
              <a:t> لوائح اخلاقية بين السارقين </a:t>
            </a:r>
            <a:r>
              <a:rPr lang="en-GB" dirty="0"/>
              <a:t>‘a code of honour among thieves</a:t>
            </a:r>
            <a:r>
              <a:rPr lang="ar-SA" dirty="0"/>
              <a:t> </a:t>
            </a:r>
            <a:endParaRPr lang="en-GB" dirty="0"/>
          </a:p>
          <a:p>
            <a:pPr rtl="1"/>
            <a:r>
              <a:rPr lang="en-GB" i="1" dirty="0"/>
              <a:t>Jennifer Clarke, ‘Law and Race: the Position of </a:t>
            </a:r>
            <a:endParaRPr lang="ar-SA" i="1" dirty="0"/>
          </a:p>
          <a:p>
            <a:pPr marL="0" indent="0" rtl="1">
              <a:buNone/>
            </a:pPr>
            <a:r>
              <a:rPr lang="en-GB" i="1" dirty="0"/>
              <a:t>Indigenous People</a:t>
            </a:r>
            <a:endParaRPr lang="en-GB" dirty="0"/>
          </a:p>
          <a:p>
            <a:pPr marL="0" indent="0" algn="r" rtl="1">
              <a:buNone/>
            </a:pPr>
            <a:r>
              <a:rPr lang="ar-SA" dirty="0">
                <a:solidFill>
                  <a:srgbClr val="FF0000"/>
                </a:solidFill>
              </a:rPr>
              <a:t>أيضا</a:t>
            </a:r>
            <a:r>
              <a:rPr lang="ar-SA" dirty="0"/>
              <a:t> </a:t>
            </a:r>
            <a:r>
              <a:rPr lang="ar-JO" dirty="0"/>
              <a:t>نظرية ما بعد الاستعمار تعرضت للنقد السلبيً فيما يتعلق بنرجسيتها الواضحة: فقد اعتبرها البعض طريقة أخرى تواصل بها النظرية الأوروبية "المتفوقة" حوارها (مع نفسها) لتفسير "الآخر". </a:t>
            </a:r>
            <a:endParaRPr lang="en-GB" dirty="0"/>
          </a:p>
          <a:p>
            <a:pPr marL="0" indent="0" algn="r" rtl="1">
              <a:buNone/>
            </a:pPr>
            <a:endParaRPr lang="en-GB" dirty="0"/>
          </a:p>
        </p:txBody>
      </p:sp>
      <p:sp>
        <p:nvSpPr>
          <p:cNvPr id="4" name="Rounded Rectangle 3">
            <a:extLst>
              <a:ext uri="{FF2B5EF4-FFF2-40B4-BE49-F238E27FC236}">
                <a16:creationId xmlns:a16="http://schemas.microsoft.com/office/drawing/2014/main" id="{44BB1371-F6AE-BF4B-AC59-E6EC2331735A}"/>
              </a:ext>
            </a:extLst>
          </p:cNvPr>
          <p:cNvSpPr/>
          <p:nvPr/>
        </p:nvSpPr>
        <p:spPr>
          <a:xfrm>
            <a:off x="1485957" y="404664"/>
            <a:ext cx="6172085" cy="1234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6000" dirty="0"/>
              <a:t>القانون الاستعماري</a:t>
            </a:r>
            <a:endParaRPr lang="en-US" sz="6000" dirty="0"/>
          </a:p>
        </p:txBody>
      </p:sp>
    </p:spTree>
    <p:extLst>
      <p:ext uri="{BB962C8B-B14F-4D97-AF65-F5344CB8AC3E}">
        <p14:creationId xmlns:p14="http://schemas.microsoft.com/office/powerpoint/2010/main" val="1826690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620" y="2132856"/>
            <a:ext cx="8229600" cy="3773016"/>
          </a:xfrm>
        </p:spPr>
        <p:style>
          <a:lnRef idx="1">
            <a:schemeClr val="accent1"/>
          </a:lnRef>
          <a:fillRef idx="2">
            <a:schemeClr val="accent1"/>
          </a:fillRef>
          <a:effectRef idx="1">
            <a:schemeClr val="accent1"/>
          </a:effectRef>
          <a:fontRef idx="minor">
            <a:schemeClr val="dk1"/>
          </a:fontRef>
        </p:style>
        <p:txBody>
          <a:bodyPr/>
          <a:lstStyle/>
          <a:p>
            <a:pPr marL="0" indent="0" algn="r" rtl="1">
              <a:buNone/>
            </a:pPr>
            <a:r>
              <a:rPr lang="ar-JO" dirty="0"/>
              <a:t>المشروع </a:t>
            </a:r>
            <a:r>
              <a:rPr lang="ar-JO" dirty="0">
                <a:solidFill>
                  <a:srgbClr val="FF0000"/>
                </a:solidFill>
              </a:rPr>
              <a:t>القانوني</a:t>
            </a:r>
            <a:r>
              <a:rPr lang="ar-JO" dirty="0"/>
              <a:t> الغربي، </a:t>
            </a:r>
            <a:r>
              <a:rPr lang="ar-SA" dirty="0"/>
              <a:t>يتبنى </a:t>
            </a:r>
            <a:r>
              <a:rPr lang="ar-JO" dirty="0">
                <a:solidFill>
                  <a:srgbClr val="FF0000"/>
                </a:solidFill>
              </a:rPr>
              <a:t>الوضعية</a:t>
            </a:r>
            <a:r>
              <a:rPr lang="ar-JO" dirty="0"/>
              <a:t> </a:t>
            </a:r>
            <a:r>
              <a:rPr lang="ar-SA" dirty="0">
                <a:solidFill>
                  <a:srgbClr val="FF0000"/>
                </a:solidFill>
              </a:rPr>
              <a:t>القانونية</a:t>
            </a:r>
            <a:r>
              <a:rPr lang="ar-JO" dirty="0"/>
              <a:t>،</a:t>
            </a:r>
            <a:r>
              <a:rPr lang="ar-SA" dirty="0"/>
              <a:t> لذلك</a:t>
            </a:r>
            <a:r>
              <a:rPr lang="ar-JO" dirty="0"/>
              <a:t> استبعد عمومًا (أو لم يعترف) أشكال القانون الأخرى. </a:t>
            </a:r>
            <a:endParaRPr lang="ar-SA" dirty="0"/>
          </a:p>
          <a:p>
            <a:pPr marL="0" indent="0" algn="r" rtl="1">
              <a:buNone/>
            </a:pPr>
            <a:r>
              <a:rPr lang="ar-SA" dirty="0"/>
              <a:t>لذلك </a:t>
            </a:r>
            <a:r>
              <a:rPr lang="ar-JO" dirty="0"/>
              <a:t>آثار الاستعمار والاستشراق القانوني جزءًا لا ينفصم من الثقافة القانونية والتعليمية والمؤسسية، بحيث لا تزال الدولة</a:t>
            </a:r>
            <a:r>
              <a:rPr lang="ar-SA" dirty="0"/>
              <a:t> </a:t>
            </a:r>
            <a:r>
              <a:rPr lang="ar-JO" dirty="0"/>
              <a:t>الاستعمارية بمثابة نقطة مرجعية في الخطاب المحلي. </a:t>
            </a:r>
            <a:endParaRPr lang="ar-SA" dirty="0"/>
          </a:p>
        </p:txBody>
      </p:sp>
      <p:sp>
        <p:nvSpPr>
          <p:cNvPr id="4" name="Rounded Rectangle 3">
            <a:extLst>
              <a:ext uri="{FF2B5EF4-FFF2-40B4-BE49-F238E27FC236}">
                <a16:creationId xmlns:a16="http://schemas.microsoft.com/office/drawing/2014/main" id="{CA8D23D9-965B-874C-B246-AE33814277A4}"/>
              </a:ext>
            </a:extLst>
          </p:cNvPr>
          <p:cNvSpPr/>
          <p:nvPr/>
        </p:nvSpPr>
        <p:spPr>
          <a:xfrm>
            <a:off x="1691680" y="476672"/>
            <a:ext cx="6172085" cy="1234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JO" sz="4400" dirty="0"/>
              <a:t>الاستشراق القانوني </a:t>
            </a:r>
            <a:r>
              <a:rPr lang="ar-SA" sz="4400" dirty="0"/>
              <a:t>والاستعمار</a:t>
            </a:r>
            <a:endParaRPr lang="en-US" sz="4400" dirty="0"/>
          </a:p>
        </p:txBody>
      </p:sp>
    </p:spTree>
    <p:extLst>
      <p:ext uri="{BB962C8B-B14F-4D97-AF65-F5344CB8AC3E}">
        <p14:creationId xmlns:p14="http://schemas.microsoft.com/office/powerpoint/2010/main" val="2815263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lang="ar-SA" dirty="0"/>
              <a:t>احتكار الدولة الحديثة للتشريع القانوني</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r" rtl="1"/>
            <a:r>
              <a:rPr lang="ar-SA" dirty="0"/>
              <a:t>في الوقت الذي ضرب الفيلسوف الالماني </a:t>
            </a:r>
            <a:r>
              <a:rPr lang="ar-SA" dirty="0" err="1"/>
              <a:t>نيتشه</a:t>
            </a:r>
            <a:r>
              <a:rPr lang="ar-SA" dirty="0"/>
              <a:t> ضربته القاصمة والأخيرة لغيبيات ولاهوتيات الدين المسيحي معلنا "موت الاله" ومستبدلا اياه في سمو الانسان </a:t>
            </a:r>
            <a:r>
              <a:rPr lang="ar-SA" dirty="0" err="1"/>
              <a:t>وعقلانيته</a:t>
            </a:r>
            <a:r>
              <a:rPr lang="ar-SA" dirty="0"/>
              <a:t> كانت الدولة القومية الحديثة قد توغلت واحكمت قبضتها على المواطن وسيطرت على كل ما يدور داخل حدودها (المبتدعة تاريخيا) متسلحة بغيبياتها وقدرتها على الحاق الاذى فهي "الاله الجديد" بحسب كارل </a:t>
            </a:r>
            <a:r>
              <a:rPr lang="ar-SA" dirty="0" err="1"/>
              <a:t>شميت</a:t>
            </a:r>
            <a:r>
              <a:rPr lang="ar-SA" dirty="0"/>
              <a:t>. </a:t>
            </a:r>
            <a:r>
              <a:rPr lang="ar-SA" dirty="0">
                <a:solidFill>
                  <a:srgbClr val="FF0000"/>
                </a:solidFill>
              </a:rPr>
              <a:t>احتكرت</a:t>
            </a:r>
            <a:r>
              <a:rPr lang="ar-SA" dirty="0"/>
              <a:t> اذن الدولة ولوحدها ولأول مره في التاريخ عمليه </a:t>
            </a:r>
            <a:r>
              <a:rPr lang="ar-SA" dirty="0">
                <a:solidFill>
                  <a:srgbClr val="FF0000"/>
                </a:solidFill>
              </a:rPr>
              <a:t>التشريع</a:t>
            </a:r>
            <a:r>
              <a:rPr lang="ar-SA" dirty="0"/>
              <a:t>.</a:t>
            </a:r>
          </a:p>
          <a:p>
            <a:pPr algn="r" rtl="1"/>
            <a:r>
              <a:rPr lang="ar-SA" dirty="0"/>
              <a:t> الدولة الصهيونية "القانونية" هي وليدة الاستعمار فهي ضاربة عرض الحائط التراث القانوني الشرقي الذي له خصوصية مجتمعية أصيلة. وتتبنى نظرية القانون الوضعي الغربي.</a:t>
            </a:r>
            <a:endParaRPr lang="en-GB" dirty="0"/>
          </a:p>
        </p:txBody>
      </p:sp>
    </p:spTree>
    <p:extLst>
      <p:ext uri="{BB962C8B-B14F-4D97-AF65-F5344CB8AC3E}">
        <p14:creationId xmlns:p14="http://schemas.microsoft.com/office/powerpoint/2010/main" val="1564415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274639</TotalTime>
  <Words>1636</Words>
  <Application>Microsoft Office PowerPoint</Application>
  <PresentationFormat>On-screen Show (4:3)</PresentationFormat>
  <Paragraphs>160</Paragraphs>
  <Slides>33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33</vt:i4>
      </vt:variant>
    </vt:vector>
  </HeadingPairs>
  <TitlesOfParts>
    <vt:vector size="38" baseType="lpstr">
      <vt:lpstr>Arial</vt:lpstr>
      <vt:lpstr>Calibri</vt:lpstr>
      <vt:lpstr>Times New Roman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احتكار الدولة الحديثة للتشريع القانوني</vt:lpstr>
      <vt:lpstr>خصوصية الشريعة</vt:lpstr>
      <vt:lpstr>الوقف في الحكم الاسلامي": سيادة (القانون) على الحكم (اللادولة) السياسي: </vt:lpstr>
      <vt:lpstr>الدولة الحديثة-التابعة للمستعمر</vt:lpstr>
      <vt:lpstr>إشكالية الورقة  المطروحة: </vt:lpstr>
      <vt:lpstr>ما الوقف؟ (موضوع البحث)</vt:lpstr>
      <vt:lpstr>أهمية الوقف</vt:lpstr>
      <vt:lpstr>أهمية الوقف</vt:lpstr>
      <vt:lpstr>الصفة القانونية للوقف V. Trust Law</vt:lpstr>
      <vt:lpstr>PowerPoint Presentation</vt:lpstr>
      <vt:lpstr>PowerPoint Presentation</vt:lpstr>
      <vt:lpstr>PowerPoint Presentation</vt:lpstr>
      <vt:lpstr>في تداعيات الاشكالية: "تعددية قانونية" </vt:lpstr>
      <vt:lpstr>PowerPoint Presentation</vt:lpstr>
      <vt:lpstr>PowerPoint Presentation</vt:lpstr>
      <vt:lpstr>PowerPoint Presentation</vt:lpstr>
      <vt:lpstr>PowerPoint Presentation</vt:lpstr>
      <vt:lpstr>PowerPoint Presentation</vt:lpstr>
      <vt:lpstr>تراجع الوقف في القدس</vt:lpstr>
      <vt:lpstr>PowerPoint Presentation</vt:lpstr>
      <vt:lpstr>PowerPoint Presentation</vt:lpstr>
      <vt:lpstr>PowerPoint Presentation</vt:lpstr>
      <vt:lpstr>"الفراغ في السيادة القانونية"</vt:lpstr>
      <vt:lpstr>الاستنتاجات</vt:lpstr>
      <vt:lpstr>الاستنتاجات</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النزاع القانوني على ممتلكات الوقف في القدس: الولاية القضائية بين المحاكم المدنية والشرعية</dc:title>
  <dc:creator>Abeer</dc:creator>
  <cp:lastModifiedBy>IMOE001</cp:lastModifiedBy>
  <cp:revision>101</cp:revision>
  <dcterms:created xsi:type="dcterms:W3CDTF">2019-06-13T10:14:21Z</dcterms:created>
  <dcterms:modified xsi:type="dcterms:W3CDTF">2022-10-31T19:15:21Z</dcterms:modified>
</cp:coreProperties>
</file>