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sldIdLst>
    <p:sldId id="278" r:id="rId5"/>
    <p:sldId id="289" r:id="rId6"/>
    <p:sldId id="279" r:id="rId7"/>
    <p:sldId id="280" r:id="rId8"/>
    <p:sldId id="281" r:id="rId9"/>
    <p:sldId id="282" r:id="rId10"/>
    <p:sldId id="283" r:id="rId11"/>
    <p:sldId id="292" r:id="rId12"/>
    <p:sldId id="284" r:id="rId13"/>
    <p:sldId id="285" r:id="rId14"/>
    <p:sldId id="286" r:id="rId15"/>
    <p:sldId id="287" r:id="rId16"/>
    <p:sldId id="290" r:id="rId17"/>
    <p:sldId id="288" r:id="rId18"/>
    <p:sldId id="29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79" d="100"/>
          <a:sy n="79" d="100"/>
        </p:scale>
        <p:origin x="8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50BF-4B12-8D14-7AFA0E8E192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50BF-4B12-8D14-7AFA0E8E192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50BF-4B12-8D14-7AFA0E8E192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50BF-4B12-8D14-7AFA0E8E192E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 rtl="1"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DE912B9-A7D9-4FE4-94B5-52F02DDA44C9}" type="CATEGORYNAME">
                      <a:rPr lang="ar-JO" sz="2400" dirty="0"/>
                      <a:pPr rtl="1">
                        <a:defRPr/>
                      </a:pPr>
                      <a:t>[CATEGORY NAME]</a:t>
                    </a:fld>
                    <a:r>
                      <a:rPr lang="ar-JO" sz="2400" baseline="0" dirty="0"/>
                      <a:t>
</a:t>
                    </a:r>
                    <a:fld id="{625CBAF6-EE45-4F4A-8A69-B8E3CBB688A0}" type="PERCENTAGE">
                      <a:rPr lang="ar-JO" sz="2400" baseline="0" dirty="0"/>
                      <a:pPr rtl="1">
                        <a:defRPr/>
                      </a:pPr>
                      <a:t>[PERCENTAGE]</a:t>
                    </a:fld>
                    <a:endParaRPr lang="ar-JO" sz="24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 rtl="1"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82858019012572"/>
                      <c:h val="0.225782807341796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0BF-4B12-8D14-7AFA0E8E192E}"/>
                </c:ext>
              </c:extLst>
            </c:dLbl>
            <c:dLbl>
              <c:idx val="1"/>
              <c:layout>
                <c:manualLayout>
                  <c:x val="8.7351447674376484E-2"/>
                  <c:y val="-4.86009979511676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 rtl="1"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90A5196-DDA0-4983-AEDE-7689FCA634BA}" type="CATEGORYNAME">
                      <a:rPr lang="ar-JO" sz="2400" dirty="0"/>
                      <a:pPr rtl="1"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ar-JO" sz="2400" baseline="0" dirty="0"/>
                      <a:t>
</a:t>
                    </a:r>
                    <a:fld id="{3BB571EF-D854-4054-B53B-05FB000BE135}" type="PERCENTAGE">
                      <a:rPr lang="ar-JO" sz="2400" baseline="0" dirty="0"/>
                      <a:pPr rtl="1"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ar-JO" sz="24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 rtl="1"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646738959837929"/>
                      <c:h val="0.1971003858062871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0BF-4B12-8D14-7AFA0E8E192E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 rtl="1"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EA8501A-6E5C-470C-8CE5-9C6CA748C6FC}" type="CATEGORYNAME">
                      <a:rPr lang="ar-JO" sz="2400" dirty="0"/>
                      <a:pPr rtl="1"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ar-JO" sz="2400" baseline="0" dirty="0"/>
                      <a:t>
</a:t>
                    </a:r>
                    <a:fld id="{4CCAC1F3-9400-432F-9499-B3676DC3E781}" type="PERCENTAGE">
                      <a:rPr lang="ar-JO" sz="2400" baseline="0" dirty="0"/>
                      <a:pPr rtl="1"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ar-JO" sz="24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 rtl="1"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383318000613308"/>
                      <c:h val="0.293577621880273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0BF-4B12-8D14-7AFA0E8E192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50BF-4B12-8D14-7AFA0E8E192E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مجمعات الاديرة السكنية</c:v>
                </c:pt>
                <c:pt idx="1">
                  <c:v>المجمعات السكنية</c:v>
                </c:pt>
                <c:pt idx="2">
                  <c:v>المباني المنازل الخاصة، الاحواش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29.2</c:v>
                </c:pt>
                <c:pt idx="1">
                  <c:v>22.4</c:v>
                </c:pt>
                <c:pt idx="2">
                  <c:v>48.4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BF-4B12-8D14-7AFA0E8E192E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51C28C-A87C-406D-A368-1FB729B8E315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92B97F7-56DE-4901-8A8D-73D414409FBD}">
      <dgm:prSet/>
      <dgm:spPr/>
      <dgm:t>
        <a:bodyPr/>
        <a:lstStyle/>
        <a:p>
          <a:r>
            <a:rPr lang="ar-JO"/>
            <a:t>30% يعيشون في شقق ملك خاص</a:t>
          </a:r>
          <a:endParaRPr lang="en-US"/>
        </a:p>
      </dgm:t>
    </dgm:pt>
    <dgm:pt modelId="{125C0169-CD00-4334-BF61-8947F4554457}" type="parTrans" cxnId="{4EA3BD5A-95A6-4BFF-A963-4259384D1AF9}">
      <dgm:prSet/>
      <dgm:spPr/>
      <dgm:t>
        <a:bodyPr/>
        <a:lstStyle/>
        <a:p>
          <a:endParaRPr lang="en-US"/>
        </a:p>
      </dgm:t>
    </dgm:pt>
    <dgm:pt modelId="{74BAEA48-81FA-46AD-A4B1-3F67F9AA5E2A}" type="sibTrans" cxnId="{4EA3BD5A-95A6-4BFF-A963-4259384D1AF9}">
      <dgm:prSet/>
      <dgm:spPr/>
      <dgm:t>
        <a:bodyPr/>
        <a:lstStyle/>
        <a:p>
          <a:endParaRPr lang="en-US"/>
        </a:p>
      </dgm:t>
    </dgm:pt>
    <dgm:pt modelId="{B8204D72-34E2-4063-BFCA-01D4CD2CAC27}">
      <dgm:prSet/>
      <dgm:spPr/>
      <dgm:t>
        <a:bodyPr/>
        <a:lstStyle/>
        <a:p>
          <a:r>
            <a:rPr lang="ar-JO"/>
            <a:t>48% يعيشون في شقق مستأجرة</a:t>
          </a:r>
          <a:endParaRPr lang="en-US"/>
        </a:p>
      </dgm:t>
    </dgm:pt>
    <dgm:pt modelId="{021972A2-BA7C-4E2F-94B5-FD42583E77C1}" type="parTrans" cxnId="{29279627-9D7D-4830-8C8B-2CB3BCF6EC06}">
      <dgm:prSet/>
      <dgm:spPr/>
      <dgm:t>
        <a:bodyPr/>
        <a:lstStyle/>
        <a:p>
          <a:endParaRPr lang="en-US"/>
        </a:p>
      </dgm:t>
    </dgm:pt>
    <dgm:pt modelId="{F6B24B45-EC7C-4170-A6DF-E094FA212396}" type="sibTrans" cxnId="{29279627-9D7D-4830-8C8B-2CB3BCF6EC06}">
      <dgm:prSet/>
      <dgm:spPr/>
      <dgm:t>
        <a:bodyPr/>
        <a:lstStyle/>
        <a:p>
          <a:endParaRPr lang="en-US"/>
        </a:p>
      </dgm:t>
    </dgm:pt>
    <dgm:pt modelId="{F02C00B5-0679-4694-9EDA-B7D338A1042E}">
      <dgm:prSet/>
      <dgm:spPr/>
      <dgm:t>
        <a:bodyPr/>
        <a:lstStyle/>
        <a:p>
          <a:r>
            <a:rPr lang="ar-JO"/>
            <a:t>22% يعيشون في مشاريع سكنية تملكها الكنيسة (أوقاف)</a:t>
          </a:r>
          <a:endParaRPr lang="en-US"/>
        </a:p>
      </dgm:t>
    </dgm:pt>
    <dgm:pt modelId="{AA3E05CE-ABB6-4E41-A72D-315E77144CEB}" type="parTrans" cxnId="{F09279D7-E7BE-4E37-AA90-1C559C38AD1F}">
      <dgm:prSet/>
      <dgm:spPr/>
      <dgm:t>
        <a:bodyPr/>
        <a:lstStyle/>
        <a:p>
          <a:endParaRPr lang="en-US"/>
        </a:p>
      </dgm:t>
    </dgm:pt>
    <dgm:pt modelId="{1E083749-E716-4799-9B8B-91730B68D013}" type="sibTrans" cxnId="{F09279D7-E7BE-4E37-AA90-1C559C38AD1F}">
      <dgm:prSet/>
      <dgm:spPr/>
      <dgm:t>
        <a:bodyPr/>
        <a:lstStyle/>
        <a:p>
          <a:endParaRPr lang="en-US"/>
        </a:p>
      </dgm:t>
    </dgm:pt>
    <dgm:pt modelId="{B2171907-BF30-48C5-A9D7-72A6C36157A2}" type="pres">
      <dgm:prSet presAssocID="{FC51C28C-A87C-406D-A368-1FB729B8E315}" presName="outerComposite" presStyleCnt="0">
        <dgm:presLayoutVars>
          <dgm:chMax val="5"/>
          <dgm:dir/>
          <dgm:resizeHandles val="exact"/>
        </dgm:presLayoutVars>
      </dgm:prSet>
      <dgm:spPr/>
    </dgm:pt>
    <dgm:pt modelId="{BBBA48CD-D44A-41EB-97F6-43EA592F6D03}" type="pres">
      <dgm:prSet presAssocID="{FC51C28C-A87C-406D-A368-1FB729B8E315}" presName="dummyMaxCanvas" presStyleCnt="0">
        <dgm:presLayoutVars/>
      </dgm:prSet>
      <dgm:spPr/>
    </dgm:pt>
    <dgm:pt modelId="{68E9D1A4-C04A-4F71-8D4F-7972B420BD13}" type="pres">
      <dgm:prSet presAssocID="{FC51C28C-A87C-406D-A368-1FB729B8E315}" presName="ThreeNodes_1" presStyleLbl="node1" presStyleIdx="0" presStyleCnt="3">
        <dgm:presLayoutVars>
          <dgm:bulletEnabled val="1"/>
        </dgm:presLayoutVars>
      </dgm:prSet>
      <dgm:spPr/>
    </dgm:pt>
    <dgm:pt modelId="{944FBAA4-FF3E-4F48-B0E8-B4287C89AB7F}" type="pres">
      <dgm:prSet presAssocID="{FC51C28C-A87C-406D-A368-1FB729B8E315}" presName="ThreeNodes_2" presStyleLbl="node1" presStyleIdx="1" presStyleCnt="3">
        <dgm:presLayoutVars>
          <dgm:bulletEnabled val="1"/>
        </dgm:presLayoutVars>
      </dgm:prSet>
      <dgm:spPr/>
    </dgm:pt>
    <dgm:pt modelId="{5D2DD35C-266A-47B4-8D6C-AF3D34DB202E}" type="pres">
      <dgm:prSet presAssocID="{FC51C28C-A87C-406D-A368-1FB729B8E315}" presName="ThreeNodes_3" presStyleLbl="node1" presStyleIdx="2" presStyleCnt="3">
        <dgm:presLayoutVars>
          <dgm:bulletEnabled val="1"/>
        </dgm:presLayoutVars>
      </dgm:prSet>
      <dgm:spPr/>
    </dgm:pt>
    <dgm:pt modelId="{9818F569-9707-41A7-87B8-443CC00FB2F9}" type="pres">
      <dgm:prSet presAssocID="{FC51C28C-A87C-406D-A368-1FB729B8E315}" presName="ThreeConn_1-2" presStyleLbl="fgAccFollowNode1" presStyleIdx="0" presStyleCnt="2">
        <dgm:presLayoutVars>
          <dgm:bulletEnabled val="1"/>
        </dgm:presLayoutVars>
      </dgm:prSet>
      <dgm:spPr/>
    </dgm:pt>
    <dgm:pt modelId="{A1A18CC2-05D0-408E-8B11-937A29231E4B}" type="pres">
      <dgm:prSet presAssocID="{FC51C28C-A87C-406D-A368-1FB729B8E315}" presName="ThreeConn_2-3" presStyleLbl="fgAccFollowNode1" presStyleIdx="1" presStyleCnt="2">
        <dgm:presLayoutVars>
          <dgm:bulletEnabled val="1"/>
        </dgm:presLayoutVars>
      </dgm:prSet>
      <dgm:spPr/>
    </dgm:pt>
    <dgm:pt modelId="{CA028D34-2B9C-4E20-98BE-764B0CD50E26}" type="pres">
      <dgm:prSet presAssocID="{FC51C28C-A87C-406D-A368-1FB729B8E315}" presName="ThreeNodes_1_text" presStyleLbl="node1" presStyleIdx="2" presStyleCnt="3">
        <dgm:presLayoutVars>
          <dgm:bulletEnabled val="1"/>
        </dgm:presLayoutVars>
      </dgm:prSet>
      <dgm:spPr/>
    </dgm:pt>
    <dgm:pt modelId="{4D613B2C-C207-4406-AD32-1CA15005AEB9}" type="pres">
      <dgm:prSet presAssocID="{FC51C28C-A87C-406D-A368-1FB729B8E315}" presName="ThreeNodes_2_text" presStyleLbl="node1" presStyleIdx="2" presStyleCnt="3">
        <dgm:presLayoutVars>
          <dgm:bulletEnabled val="1"/>
        </dgm:presLayoutVars>
      </dgm:prSet>
      <dgm:spPr/>
    </dgm:pt>
    <dgm:pt modelId="{A23DE31C-085A-4156-80FE-D2A7B78E6286}" type="pres">
      <dgm:prSet presAssocID="{FC51C28C-A87C-406D-A368-1FB729B8E31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91E4E19-8DD8-4447-8A27-0EBFD176E516}" type="presOf" srcId="{F6B24B45-EC7C-4170-A6DF-E094FA212396}" destId="{A1A18CC2-05D0-408E-8B11-937A29231E4B}" srcOrd="0" destOrd="0" presId="urn:microsoft.com/office/officeart/2005/8/layout/vProcess5"/>
    <dgm:cxn modelId="{29279627-9D7D-4830-8C8B-2CB3BCF6EC06}" srcId="{FC51C28C-A87C-406D-A368-1FB729B8E315}" destId="{B8204D72-34E2-4063-BFCA-01D4CD2CAC27}" srcOrd="1" destOrd="0" parTransId="{021972A2-BA7C-4E2F-94B5-FD42583E77C1}" sibTransId="{F6B24B45-EC7C-4170-A6DF-E094FA212396}"/>
    <dgm:cxn modelId="{C7A25F6B-E395-4209-94B8-712F104CEF13}" type="presOf" srcId="{E92B97F7-56DE-4901-8A8D-73D414409FBD}" destId="{CA028D34-2B9C-4E20-98BE-764B0CD50E26}" srcOrd="1" destOrd="0" presId="urn:microsoft.com/office/officeart/2005/8/layout/vProcess5"/>
    <dgm:cxn modelId="{F81D3954-C12D-4234-9293-84ADA8CCF2C5}" type="presOf" srcId="{B8204D72-34E2-4063-BFCA-01D4CD2CAC27}" destId="{4D613B2C-C207-4406-AD32-1CA15005AEB9}" srcOrd="1" destOrd="0" presId="urn:microsoft.com/office/officeart/2005/8/layout/vProcess5"/>
    <dgm:cxn modelId="{C60E6054-D7B1-49BD-BCB1-B4395FF8A92D}" type="presOf" srcId="{B8204D72-34E2-4063-BFCA-01D4CD2CAC27}" destId="{944FBAA4-FF3E-4F48-B0E8-B4287C89AB7F}" srcOrd="0" destOrd="0" presId="urn:microsoft.com/office/officeart/2005/8/layout/vProcess5"/>
    <dgm:cxn modelId="{4EA3BD5A-95A6-4BFF-A963-4259384D1AF9}" srcId="{FC51C28C-A87C-406D-A368-1FB729B8E315}" destId="{E92B97F7-56DE-4901-8A8D-73D414409FBD}" srcOrd="0" destOrd="0" parTransId="{125C0169-CD00-4334-BF61-8947F4554457}" sibTransId="{74BAEA48-81FA-46AD-A4B1-3F67F9AA5E2A}"/>
    <dgm:cxn modelId="{8A289498-D402-4D37-826B-C9EC1C452955}" type="presOf" srcId="{74BAEA48-81FA-46AD-A4B1-3F67F9AA5E2A}" destId="{9818F569-9707-41A7-87B8-443CC00FB2F9}" srcOrd="0" destOrd="0" presId="urn:microsoft.com/office/officeart/2005/8/layout/vProcess5"/>
    <dgm:cxn modelId="{04274ED0-464C-4EDF-A2D1-AAA81348006F}" type="presOf" srcId="{F02C00B5-0679-4694-9EDA-B7D338A1042E}" destId="{A23DE31C-085A-4156-80FE-D2A7B78E6286}" srcOrd="1" destOrd="0" presId="urn:microsoft.com/office/officeart/2005/8/layout/vProcess5"/>
    <dgm:cxn modelId="{F09279D7-E7BE-4E37-AA90-1C559C38AD1F}" srcId="{FC51C28C-A87C-406D-A368-1FB729B8E315}" destId="{F02C00B5-0679-4694-9EDA-B7D338A1042E}" srcOrd="2" destOrd="0" parTransId="{AA3E05CE-ABB6-4E41-A72D-315E77144CEB}" sibTransId="{1E083749-E716-4799-9B8B-91730B68D013}"/>
    <dgm:cxn modelId="{C96F2EED-53C1-40C8-8AED-F84A6016E74F}" type="presOf" srcId="{F02C00B5-0679-4694-9EDA-B7D338A1042E}" destId="{5D2DD35C-266A-47B4-8D6C-AF3D34DB202E}" srcOrd="0" destOrd="0" presId="urn:microsoft.com/office/officeart/2005/8/layout/vProcess5"/>
    <dgm:cxn modelId="{EB8E41F5-F3EA-4C3F-A110-5FB73284876E}" type="presOf" srcId="{FC51C28C-A87C-406D-A368-1FB729B8E315}" destId="{B2171907-BF30-48C5-A9D7-72A6C36157A2}" srcOrd="0" destOrd="0" presId="urn:microsoft.com/office/officeart/2005/8/layout/vProcess5"/>
    <dgm:cxn modelId="{0A2AF4F5-66F2-4F18-9F14-14ECCCC96D43}" type="presOf" srcId="{E92B97F7-56DE-4901-8A8D-73D414409FBD}" destId="{68E9D1A4-C04A-4F71-8D4F-7972B420BD13}" srcOrd="0" destOrd="0" presId="urn:microsoft.com/office/officeart/2005/8/layout/vProcess5"/>
    <dgm:cxn modelId="{932240FF-268B-4158-B1BB-D3DD0396A544}" type="presParOf" srcId="{B2171907-BF30-48C5-A9D7-72A6C36157A2}" destId="{BBBA48CD-D44A-41EB-97F6-43EA592F6D03}" srcOrd="0" destOrd="0" presId="urn:microsoft.com/office/officeart/2005/8/layout/vProcess5"/>
    <dgm:cxn modelId="{A85C6E16-C3DC-450F-8B68-E6CE706B745F}" type="presParOf" srcId="{B2171907-BF30-48C5-A9D7-72A6C36157A2}" destId="{68E9D1A4-C04A-4F71-8D4F-7972B420BD13}" srcOrd="1" destOrd="0" presId="urn:microsoft.com/office/officeart/2005/8/layout/vProcess5"/>
    <dgm:cxn modelId="{9EDF8A2C-8C6B-4F7E-922C-5226953DCE7D}" type="presParOf" srcId="{B2171907-BF30-48C5-A9D7-72A6C36157A2}" destId="{944FBAA4-FF3E-4F48-B0E8-B4287C89AB7F}" srcOrd="2" destOrd="0" presId="urn:microsoft.com/office/officeart/2005/8/layout/vProcess5"/>
    <dgm:cxn modelId="{93C19EF0-82E7-442B-9E9E-1A2C35D7942A}" type="presParOf" srcId="{B2171907-BF30-48C5-A9D7-72A6C36157A2}" destId="{5D2DD35C-266A-47B4-8D6C-AF3D34DB202E}" srcOrd="3" destOrd="0" presId="urn:microsoft.com/office/officeart/2005/8/layout/vProcess5"/>
    <dgm:cxn modelId="{7F07F747-C838-4205-952B-5A042EF2450C}" type="presParOf" srcId="{B2171907-BF30-48C5-A9D7-72A6C36157A2}" destId="{9818F569-9707-41A7-87B8-443CC00FB2F9}" srcOrd="4" destOrd="0" presId="urn:microsoft.com/office/officeart/2005/8/layout/vProcess5"/>
    <dgm:cxn modelId="{820E5BF2-24A4-4EA2-A2FE-CB05ED5CC817}" type="presParOf" srcId="{B2171907-BF30-48C5-A9D7-72A6C36157A2}" destId="{A1A18CC2-05D0-408E-8B11-937A29231E4B}" srcOrd="5" destOrd="0" presId="urn:microsoft.com/office/officeart/2005/8/layout/vProcess5"/>
    <dgm:cxn modelId="{4D5BEF8E-6AC8-4C76-BC91-97CAF505378D}" type="presParOf" srcId="{B2171907-BF30-48C5-A9D7-72A6C36157A2}" destId="{CA028D34-2B9C-4E20-98BE-764B0CD50E26}" srcOrd="6" destOrd="0" presId="urn:microsoft.com/office/officeart/2005/8/layout/vProcess5"/>
    <dgm:cxn modelId="{1DFAC690-1A93-410F-92D6-8E5CBEFCEEB8}" type="presParOf" srcId="{B2171907-BF30-48C5-A9D7-72A6C36157A2}" destId="{4D613B2C-C207-4406-AD32-1CA15005AEB9}" srcOrd="7" destOrd="0" presId="urn:microsoft.com/office/officeart/2005/8/layout/vProcess5"/>
    <dgm:cxn modelId="{272D08FE-46DD-4077-B0E3-1B3378E3EF5D}" type="presParOf" srcId="{B2171907-BF30-48C5-A9D7-72A6C36157A2}" destId="{A23DE31C-085A-4156-80FE-D2A7B78E628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B42E80-5AC6-4B02-9C7E-04DFF94D9CD5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134ABD70-FE21-4BAC-A590-1997009614AC}">
      <dgm:prSet/>
      <dgm:spPr/>
      <dgm:t>
        <a:bodyPr/>
        <a:lstStyle/>
        <a:p>
          <a:r>
            <a:rPr lang="ar-JO" b="1"/>
            <a:t>هناك حوالي 500 محل تجاري يملكها مسيحيون. </a:t>
          </a:r>
          <a:endParaRPr lang="en-US"/>
        </a:p>
      </dgm:t>
    </dgm:pt>
    <dgm:pt modelId="{455339AC-D261-42ED-B8A8-73D054AB793A}" type="parTrans" cxnId="{3ED2AA46-F2D9-49E4-97F7-151AE876D301}">
      <dgm:prSet/>
      <dgm:spPr/>
      <dgm:t>
        <a:bodyPr/>
        <a:lstStyle/>
        <a:p>
          <a:endParaRPr lang="en-US"/>
        </a:p>
      </dgm:t>
    </dgm:pt>
    <dgm:pt modelId="{EBE331A9-A171-49F8-BFFC-8E1640CBD7CE}" type="sibTrans" cxnId="{3ED2AA46-F2D9-49E4-97F7-151AE876D301}">
      <dgm:prSet/>
      <dgm:spPr/>
      <dgm:t>
        <a:bodyPr/>
        <a:lstStyle/>
        <a:p>
          <a:endParaRPr lang="en-US"/>
        </a:p>
      </dgm:t>
    </dgm:pt>
    <dgm:pt modelId="{1E7A152C-0D6D-49FC-BF99-19126D86FD3B}">
      <dgm:prSet/>
      <dgm:spPr/>
      <dgm:t>
        <a:bodyPr/>
        <a:lstStyle/>
        <a:p>
          <a:r>
            <a:rPr lang="ar-JO" b="1"/>
            <a:t>25% من المتاجر في البلدة القديمة وقف مسيحين كنسي وذري، الأغلبية  يقع أساسا في الربع المسيحي.</a:t>
          </a:r>
          <a:endParaRPr lang="en-US"/>
        </a:p>
      </dgm:t>
    </dgm:pt>
    <dgm:pt modelId="{409DFC62-AE58-4FB9-A1E3-6891A22507F0}" type="parTrans" cxnId="{461574CD-5B9F-4376-BFC7-D2E56E5B2DD5}">
      <dgm:prSet/>
      <dgm:spPr/>
      <dgm:t>
        <a:bodyPr/>
        <a:lstStyle/>
        <a:p>
          <a:endParaRPr lang="en-US"/>
        </a:p>
      </dgm:t>
    </dgm:pt>
    <dgm:pt modelId="{EECECD6D-A51C-43B2-B536-F20B19AD8E98}" type="sibTrans" cxnId="{461574CD-5B9F-4376-BFC7-D2E56E5B2DD5}">
      <dgm:prSet/>
      <dgm:spPr/>
      <dgm:t>
        <a:bodyPr/>
        <a:lstStyle/>
        <a:p>
          <a:endParaRPr lang="en-US"/>
        </a:p>
      </dgm:t>
    </dgm:pt>
    <dgm:pt modelId="{744F072F-BEEB-4938-9441-A4A32D02C416}">
      <dgm:prSet/>
      <dgm:spPr/>
      <dgm:t>
        <a:bodyPr/>
        <a:lstStyle/>
        <a:p>
          <a:r>
            <a:rPr lang="ar-JO" b="1"/>
            <a:t>ينتمي 79% من إجمالي العدد إلى كنيسة الروم الارثوذكس</a:t>
          </a:r>
          <a:endParaRPr lang="en-US"/>
        </a:p>
      </dgm:t>
    </dgm:pt>
    <dgm:pt modelId="{DBB3FADF-3481-49E9-B1ED-E4D0BB8579EF}" type="parTrans" cxnId="{36FC449C-4049-448C-B2C8-CBCF329AC37A}">
      <dgm:prSet/>
      <dgm:spPr/>
      <dgm:t>
        <a:bodyPr/>
        <a:lstStyle/>
        <a:p>
          <a:endParaRPr lang="en-US"/>
        </a:p>
      </dgm:t>
    </dgm:pt>
    <dgm:pt modelId="{20B1E465-5B90-4121-8830-DA61EE45DF84}" type="sibTrans" cxnId="{36FC449C-4049-448C-B2C8-CBCF329AC37A}">
      <dgm:prSet/>
      <dgm:spPr/>
      <dgm:t>
        <a:bodyPr/>
        <a:lstStyle/>
        <a:p>
          <a:endParaRPr lang="en-US"/>
        </a:p>
      </dgm:t>
    </dgm:pt>
    <dgm:pt modelId="{73B9E472-22DF-4BB7-9331-E0567624A84E}">
      <dgm:prSet/>
      <dgm:spPr/>
      <dgm:t>
        <a:bodyPr/>
        <a:lstStyle/>
        <a:p>
          <a:r>
            <a:rPr lang="ar-JO" b="1"/>
            <a:t>8.6% إلى الفرنسيسكان</a:t>
          </a:r>
          <a:endParaRPr lang="en-US"/>
        </a:p>
      </dgm:t>
    </dgm:pt>
    <dgm:pt modelId="{4ABC4ACE-F626-453C-8F0E-8EFCC22F599A}" type="parTrans" cxnId="{F72413F3-16AE-4E56-8856-22B15C9427A8}">
      <dgm:prSet/>
      <dgm:spPr/>
      <dgm:t>
        <a:bodyPr/>
        <a:lstStyle/>
        <a:p>
          <a:endParaRPr lang="en-US"/>
        </a:p>
      </dgm:t>
    </dgm:pt>
    <dgm:pt modelId="{FA2B87AC-1131-4B25-BC82-D0C0C67AB9C3}" type="sibTrans" cxnId="{F72413F3-16AE-4E56-8856-22B15C9427A8}">
      <dgm:prSet/>
      <dgm:spPr/>
      <dgm:t>
        <a:bodyPr/>
        <a:lstStyle/>
        <a:p>
          <a:endParaRPr lang="en-US"/>
        </a:p>
      </dgm:t>
    </dgm:pt>
    <dgm:pt modelId="{CAC56954-9FF6-4DF1-B811-E5B02E1268BF}">
      <dgm:prSet/>
      <dgm:spPr/>
      <dgm:t>
        <a:bodyPr/>
        <a:lstStyle/>
        <a:p>
          <a:r>
            <a:rPr lang="ar-JO" b="1"/>
            <a:t>3.4% للأرمن</a:t>
          </a:r>
          <a:endParaRPr lang="en-US"/>
        </a:p>
      </dgm:t>
    </dgm:pt>
    <dgm:pt modelId="{6C2A7085-16BC-4F80-8840-60B0C181D1B7}" type="parTrans" cxnId="{686AB167-4AB6-445F-8FEC-1B55F82420BE}">
      <dgm:prSet/>
      <dgm:spPr/>
      <dgm:t>
        <a:bodyPr/>
        <a:lstStyle/>
        <a:p>
          <a:endParaRPr lang="en-US"/>
        </a:p>
      </dgm:t>
    </dgm:pt>
    <dgm:pt modelId="{16BF6BC0-27FA-415F-8A09-72DA21BB12FC}" type="sibTrans" cxnId="{686AB167-4AB6-445F-8FEC-1B55F82420BE}">
      <dgm:prSet/>
      <dgm:spPr/>
      <dgm:t>
        <a:bodyPr/>
        <a:lstStyle/>
        <a:p>
          <a:endParaRPr lang="en-US"/>
        </a:p>
      </dgm:t>
    </dgm:pt>
    <dgm:pt modelId="{AC8AAA1C-300D-4FD9-937E-3D536121BACE}">
      <dgm:prSet/>
      <dgm:spPr/>
      <dgm:t>
        <a:bodyPr/>
        <a:lstStyle/>
        <a:p>
          <a:r>
            <a:rPr lang="ar-JO" b="1"/>
            <a:t>1.2% للكنيسة القبطية الأرثوذكسية </a:t>
          </a:r>
          <a:endParaRPr lang="en-US"/>
        </a:p>
      </dgm:t>
    </dgm:pt>
    <dgm:pt modelId="{16DB77B2-EFAF-4793-B1B2-07E515106535}" type="parTrans" cxnId="{F4C31E10-9526-47E4-9715-6948743ADEF8}">
      <dgm:prSet/>
      <dgm:spPr/>
      <dgm:t>
        <a:bodyPr/>
        <a:lstStyle/>
        <a:p>
          <a:endParaRPr lang="en-US"/>
        </a:p>
      </dgm:t>
    </dgm:pt>
    <dgm:pt modelId="{979D8FFB-82C7-484E-AA8C-DF658C98D20D}" type="sibTrans" cxnId="{F4C31E10-9526-47E4-9715-6948743ADEF8}">
      <dgm:prSet/>
      <dgm:spPr/>
      <dgm:t>
        <a:bodyPr/>
        <a:lstStyle/>
        <a:p>
          <a:endParaRPr lang="en-US"/>
        </a:p>
      </dgm:t>
    </dgm:pt>
    <dgm:pt modelId="{271B89F5-19A1-42D5-8DD1-026D496A7AB7}">
      <dgm:prSet/>
      <dgm:spPr/>
      <dgm:t>
        <a:bodyPr/>
        <a:lstStyle/>
        <a:p>
          <a:r>
            <a:rPr lang="ar-JO" b="1"/>
            <a:t>4% إلى اللوثريين</a:t>
          </a:r>
          <a:endParaRPr lang="en-US"/>
        </a:p>
      </dgm:t>
    </dgm:pt>
    <dgm:pt modelId="{C0717A6A-6284-4EFD-A394-938B2DAC59B6}" type="parTrans" cxnId="{B853D23A-0CA6-49F8-9AC7-639B679CFD3D}">
      <dgm:prSet/>
      <dgm:spPr/>
      <dgm:t>
        <a:bodyPr/>
        <a:lstStyle/>
        <a:p>
          <a:endParaRPr lang="en-US"/>
        </a:p>
      </dgm:t>
    </dgm:pt>
    <dgm:pt modelId="{47F97A3B-9097-4415-9595-812CE5E09124}" type="sibTrans" cxnId="{B853D23A-0CA6-49F8-9AC7-639B679CFD3D}">
      <dgm:prSet/>
      <dgm:spPr/>
      <dgm:t>
        <a:bodyPr/>
        <a:lstStyle/>
        <a:p>
          <a:endParaRPr lang="en-US"/>
        </a:p>
      </dgm:t>
    </dgm:pt>
    <dgm:pt modelId="{32ADAC19-8E3D-4053-B54F-7B5A7B5CEBBF}" type="pres">
      <dgm:prSet presAssocID="{FEB42E80-5AC6-4B02-9C7E-04DFF94D9CD5}" presName="diagram" presStyleCnt="0">
        <dgm:presLayoutVars>
          <dgm:dir/>
          <dgm:resizeHandles val="exact"/>
        </dgm:presLayoutVars>
      </dgm:prSet>
      <dgm:spPr/>
    </dgm:pt>
    <dgm:pt modelId="{CD71B645-2564-406A-A83E-F56303A235D4}" type="pres">
      <dgm:prSet presAssocID="{134ABD70-FE21-4BAC-A590-1997009614AC}" presName="node" presStyleLbl="node1" presStyleIdx="0" presStyleCnt="7">
        <dgm:presLayoutVars>
          <dgm:bulletEnabled val="1"/>
        </dgm:presLayoutVars>
      </dgm:prSet>
      <dgm:spPr/>
    </dgm:pt>
    <dgm:pt modelId="{6AE58888-6C8E-4735-AAD3-BD3F936325AE}" type="pres">
      <dgm:prSet presAssocID="{EBE331A9-A171-49F8-BFFC-8E1640CBD7CE}" presName="sibTrans" presStyleCnt="0"/>
      <dgm:spPr/>
    </dgm:pt>
    <dgm:pt modelId="{5038113F-DE6A-4247-B95D-1F54A67F2507}" type="pres">
      <dgm:prSet presAssocID="{1E7A152C-0D6D-49FC-BF99-19126D86FD3B}" presName="node" presStyleLbl="node1" presStyleIdx="1" presStyleCnt="7">
        <dgm:presLayoutVars>
          <dgm:bulletEnabled val="1"/>
        </dgm:presLayoutVars>
      </dgm:prSet>
      <dgm:spPr/>
    </dgm:pt>
    <dgm:pt modelId="{648ABD50-A245-4E5D-A57C-33BFFB47974A}" type="pres">
      <dgm:prSet presAssocID="{EECECD6D-A51C-43B2-B536-F20B19AD8E98}" presName="sibTrans" presStyleCnt="0"/>
      <dgm:spPr/>
    </dgm:pt>
    <dgm:pt modelId="{1B765360-44BE-4EEA-9867-9F9ACA579B7E}" type="pres">
      <dgm:prSet presAssocID="{744F072F-BEEB-4938-9441-A4A32D02C416}" presName="node" presStyleLbl="node1" presStyleIdx="2" presStyleCnt="7">
        <dgm:presLayoutVars>
          <dgm:bulletEnabled val="1"/>
        </dgm:presLayoutVars>
      </dgm:prSet>
      <dgm:spPr/>
    </dgm:pt>
    <dgm:pt modelId="{FB4D91FB-3411-48BC-BB90-FFBF78B7CA9C}" type="pres">
      <dgm:prSet presAssocID="{20B1E465-5B90-4121-8830-DA61EE45DF84}" presName="sibTrans" presStyleCnt="0"/>
      <dgm:spPr/>
    </dgm:pt>
    <dgm:pt modelId="{2BA83C58-D1C0-4822-B2A1-BEE69A3BC894}" type="pres">
      <dgm:prSet presAssocID="{73B9E472-22DF-4BB7-9331-E0567624A84E}" presName="node" presStyleLbl="node1" presStyleIdx="3" presStyleCnt="7">
        <dgm:presLayoutVars>
          <dgm:bulletEnabled val="1"/>
        </dgm:presLayoutVars>
      </dgm:prSet>
      <dgm:spPr/>
    </dgm:pt>
    <dgm:pt modelId="{EB07FB06-8AD0-4C0E-B8DC-D995113C6AAD}" type="pres">
      <dgm:prSet presAssocID="{FA2B87AC-1131-4B25-BC82-D0C0C67AB9C3}" presName="sibTrans" presStyleCnt="0"/>
      <dgm:spPr/>
    </dgm:pt>
    <dgm:pt modelId="{53C396D1-3BA8-444C-BF0B-95FB3E751FD8}" type="pres">
      <dgm:prSet presAssocID="{CAC56954-9FF6-4DF1-B811-E5B02E1268BF}" presName="node" presStyleLbl="node1" presStyleIdx="4" presStyleCnt="7">
        <dgm:presLayoutVars>
          <dgm:bulletEnabled val="1"/>
        </dgm:presLayoutVars>
      </dgm:prSet>
      <dgm:spPr/>
    </dgm:pt>
    <dgm:pt modelId="{6F878651-2023-41FE-96EA-9A9D3E7BAA97}" type="pres">
      <dgm:prSet presAssocID="{16BF6BC0-27FA-415F-8A09-72DA21BB12FC}" presName="sibTrans" presStyleCnt="0"/>
      <dgm:spPr/>
    </dgm:pt>
    <dgm:pt modelId="{304796B5-1C4E-44BA-9808-C90CE0291A89}" type="pres">
      <dgm:prSet presAssocID="{AC8AAA1C-300D-4FD9-937E-3D536121BACE}" presName="node" presStyleLbl="node1" presStyleIdx="5" presStyleCnt="7">
        <dgm:presLayoutVars>
          <dgm:bulletEnabled val="1"/>
        </dgm:presLayoutVars>
      </dgm:prSet>
      <dgm:spPr/>
    </dgm:pt>
    <dgm:pt modelId="{591C05C7-E224-418C-BA9E-C0FCE8B7AED1}" type="pres">
      <dgm:prSet presAssocID="{979D8FFB-82C7-484E-AA8C-DF658C98D20D}" presName="sibTrans" presStyleCnt="0"/>
      <dgm:spPr/>
    </dgm:pt>
    <dgm:pt modelId="{DBC0CF52-ADDA-4F65-A5F1-4BE4373D35B7}" type="pres">
      <dgm:prSet presAssocID="{271B89F5-19A1-42D5-8DD1-026D496A7AB7}" presName="node" presStyleLbl="node1" presStyleIdx="6" presStyleCnt="7">
        <dgm:presLayoutVars>
          <dgm:bulletEnabled val="1"/>
        </dgm:presLayoutVars>
      </dgm:prSet>
      <dgm:spPr/>
    </dgm:pt>
  </dgm:ptLst>
  <dgm:cxnLst>
    <dgm:cxn modelId="{CB20C002-BD2E-4078-9B5D-9415C72D67CF}" type="presOf" srcId="{AC8AAA1C-300D-4FD9-937E-3D536121BACE}" destId="{304796B5-1C4E-44BA-9808-C90CE0291A89}" srcOrd="0" destOrd="0" presId="urn:microsoft.com/office/officeart/2005/8/layout/default"/>
    <dgm:cxn modelId="{FFF11C0E-799A-4188-8E04-8B4FBF553E4B}" type="presOf" srcId="{1E7A152C-0D6D-49FC-BF99-19126D86FD3B}" destId="{5038113F-DE6A-4247-B95D-1F54A67F2507}" srcOrd="0" destOrd="0" presId="urn:microsoft.com/office/officeart/2005/8/layout/default"/>
    <dgm:cxn modelId="{F4C31E10-9526-47E4-9715-6948743ADEF8}" srcId="{FEB42E80-5AC6-4B02-9C7E-04DFF94D9CD5}" destId="{AC8AAA1C-300D-4FD9-937E-3D536121BACE}" srcOrd="5" destOrd="0" parTransId="{16DB77B2-EFAF-4793-B1B2-07E515106535}" sibTransId="{979D8FFB-82C7-484E-AA8C-DF658C98D20D}"/>
    <dgm:cxn modelId="{880ED11A-DC73-4C87-9894-38CEDD4DB0A8}" type="presOf" srcId="{271B89F5-19A1-42D5-8DD1-026D496A7AB7}" destId="{DBC0CF52-ADDA-4F65-A5F1-4BE4373D35B7}" srcOrd="0" destOrd="0" presId="urn:microsoft.com/office/officeart/2005/8/layout/default"/>
    <dgm:cxn modelId="{EA46951B-1D34-4BE7-BB0C-F2AAE006973E}" type="presOf" srcId="{FEB42E80-5AC6-4B02-9C7E-04DFF94D9CD5}" destId="{32ADAC19-8E3D-4053-B54F-7B5A7B5CEBBF}" srcOrd="0" destOrd="0" presId="urn:microsoft.com/office/officeart/2005/8/layout/default"/>
    <dgm:cxn modelId="{B853D23A-0CA6-49F8-9AC7-639B679CFD3D}" srcId="{FEB42E80-5AC6-4B02-9C7E-04DFF94D9CD5}" destId="{271B89F5-19A1-42D5-8DD1-026D496A7AB7}" srcOrd="6" destOrd="0" parTransId="{C0717A6A-6284-4EFD-A394-938B2DAC59B6}" sibTransId="{47F97A3B-9097-4415-9595-812CE5E09124}"/>
    <dgm:cxn modelId="{49C6FB41-B843-4078-9468-FC52B42D8A75}" type="presOf" srcId="{134ABD70-FE21-4BAC-A590-1997009614AC}" destId="{CD71B645-2564-406A-A83E-F56303A235D4}" srcOrd="0" destOrd="0" presId="urn:microsoft.com/office/officeart/2005/8/layout/default"/>
    <dgm:cxn modelId="{3ED2AA46-F2D9-49E4-97F7-151AE876D301}" srcId="{FEB42E80-5AC6-4B02-9C7E-04DFF94D9CD5}" destId="{134ABD70-FE21-4BAC-A590-1997009614AC}" srcOrd="0" destOrd="0" parTransId="{455339AC-D261-42ED-B8A8-73D054AB793A}" sibTransId="{EBE331A9-A171-49F8-BFFC-8E1640CBD7CE}"/>
    <dgm:cxn modelId="{686AB167-4AB6-445F-8FEC-1B55F82420BE}" srcId="{FEB42E80-5AC6-4B02-9C7E-04DFF94D9CD5}" destId="{CAC56954-9FF6-4DF1-B811-E5B02E1268BF}" srcOrd="4" destOrd="0" parTransId="{6C2A7085-16BC-4F80-8840-60B0C181D1B7}" sibTransId="{16BF6BC0-27FA-415F-8A09-72DA21BB12FC}"/>
    <dgm:cxn modelId="{F3BED557-C4D1-40C5-B35E-5809B5E8E818}" type="presOf" srcId="{744F072F-BEEB-4938-9441-A4A32D02C416}" destId="{1B765360-44BE-4EEA-9867-9F9ACA579B7E}" srcOrd="0" destOrd="0" presId="urn:microsoft.com/office/officeart/2005/8/layout/default"/>
    <dgm:cxn modelId="{B1829B59-518B-4A00-8764-DB83E5CDFA6F}" type="presOf" srcId="{73B9E472-22DF-4BB7-9331-E0567624A84E}" destId="{2BA83C58-D1C0-4822-B2A1-BEE69A3BC894}" srcOrd="0" destOrd="0" presId="urn:microsoft.com/office/officeart/2005/8/layout/default"/>
    <dgm:cxn modelId="{36FC449C-4049-448C-B2C8-CBCF329AC37A}" srcId="{FEB42E80-5AC6-4B02-9C7E-04DFF94D9CD5}" destId="{744F072F-BEEB-4938-9441-A4A32D02C416}" srcOrd="2" destOrd="0" parTransId="{DBB3FADF-3481-49E9-B1ED-E4D0BB8579EF}" sibTransId="{20B1E465-5B90-4121-8830-DA61EE45DF84}"/>
    <dgm:cxn modelId="{3F428DB8-3B9F-4113-87C1-35A959A9B844}" type="presOf" srcId="{CAC56954-9FF6-4DF1-B811-E5B02E1268BF}" destId="{53C396D1-3BA8-444C-BF0B-95FB3E751FD8}" srcOrd="0" destOrd="0" presId="urn:microsoft.com/office/officeart/2005/8/layout/default"/>
    <dgm:cxn modelId="{461574CD-5B9F-4376-BFC7-D2E56E5B2DD5}" srcId="{FEB42E80-5AC6-4B02-9C7E-04DFF94D9CD5}" destId="{1E7A152C-0D6D-49FC-BF99-19126D86FD3B}" srcOrd="1" destOrd="0" parTransId="{409DFC62-AE58-4FB9-A1E3-6891A22507F0}" sibTransId="{EECECD6D-A51C-43B2-B536-F20B19AD8E98}"/>
    <dgm:cxn modelId="{F72413F3-16AE-4E56-8856-22B15C9427A8}" srcId="{FEB42E80-5AC6-4B02-9C7E-04DFF94D9CD5}" destId="{73B9E472-22DF-4BB7-9331-E0567624A84E}" srcOrd="3" destOrd="0" parTransId="{4ABC4ACE-F626-453C-8F0E-8EFCC22F599A}" sibTransId="{FA2B87AC-1131-4B25-BC82-D0C0C67AB9C3}"/>
    <dgm:cxn modelId="{9FFF4D39-93CA-4B4A-9CE5-98C46A9F7ED6}" type="presParOf" srcId="{32ADAC19-8E3D-4053-B54F-7B5A7B5CEBBF}" destId="{CD71B645-2564-406A-A83E-F56303A235D4}" srcOrd="0" destOrd="0" presId="urn:microsoft.com/office/officeart/2005/8/layout/default"/>
    <dgm:cxn modelId="{68B7C950-6F75-4835-8B4C-8E6CDB2B3971}" type="presParOf" srcId="{32ADAC19-8E3D-4053-B54F-7B5A7B5CEBBF}" destId="{6AE58888-6C8E-4735-AAD3-BD3F936325AE}" srcOrd="1" destOrd="0" presId="urn:microsoft.com/office/officeart/2005/8/layout/default"/>
    <dgm:cxn modelId="{29EF3972-39DE-4B41-8FB9-1416906859F7}" type="presParOf" srcId="{32ADAC19-8E3D-4053-B54F-7B5A7B5CEBBF}" destId="{5038113F-DE6A-4247-B95D-1F54A67F2507}" srcOrd="2" destOrd="0" presId="urn:microsoft.com/office/officeart/2005/8/layout/default"/>
    <dgm:cxn modelId="{58BCB813-142E-4A25-BA04-E8022533462E}" type="presParOf" srcId="{32ADAC19-8E3D-4053-B54F-7B5A7B5CEBBF}" destId="{648ABD50-A245-4E5D-A57C-33BFFB47974A}" srcOrd="3" destOrd="0" presId="urn:microsoft.com/office/officeart/2005/8/layout/default"/>
    <dgm:cxn modelId="{03EC0167-6A23-41D8-9741-F30B108EB91F}" type="presParOf" srcId="{32ADAC19-8E3D-4053-B54F-7B5A7B5CEBBF}" destId="{1B765360-44BE-4EEA-9867-9F9ACA579B7E}" srcOrd="4" destOrd="0" presId="urn:microsoft.com/office/officeart/2005/8/layout/default"/>
    <dgm:cxn modelId="{557291B5-C42B-421E-B812-B530D5549816}" type="presParOf" srcId="{32ADAC19-8E3D-4053-B54F-7B5A7B5CEBBF}" destId="{FB4D91FB-3411-48BC-BB90-FFBF78B7CA9C}" srcOrd="5" destOrd="0" presId="urn:microsoft.com/office/officeart/2005/8/layout/default"/>
    <dgm:cxn modelId="{B655439B-EB14-4BBC-BFDD-43A9198A85B3}" type="presParOf" srcId="{32ADAC19-8E3D-4053-B54F-7B5A7B5CEBBF}" destId="{2BA83C58-D1C0-4822-B2A1-BEE69A3BC894}" srcOrd="6" destOrd="0" presId="urn:microsoft.com/office/officeart/2005/8/layout/default"/>
    <dgm:cxn modelId="{9436121F-FD76-4CE7-81D7-7090F4AC31C2}" type="presParOf" srcId="{32ADAC19-8E3D-4053-B54F-7B5A7B5CEBBF}" destId="{EB07FB06-8AD0-4C0E-B8DC-D995113C6AAD}" srcOrd="7" destOrd="0" presId="urn:microsoft.com/office/officeart/2005/8/layout/default"/>
    <dgm:cxn modelId="{13CAFB1C-22F4-4824-A526-5F964B7CB917}" type="presParOf" srcId="{32ADAC19-8E3D-4053-B54F-7B5A7B5CEBBF}" destId="{53C396D1-3BA8-444C-BF0B-95FB3E751FD8}" srcOrd="8" destOrd="0" presId="urn:microsoft.com/office/officeart/2005/8/layout/default"/>
    <dgm:cxn modelId="{E3F7B7AC-249F-46BD-897B-63B9FB4610F2}" type="presParOf" srcId="{32ADAC19-8E3D-4053-B54F-7B5A7B5CEBBF}" destId="{6F878651-2023-41FE-96EA-9A9D3E7BAA97}" srcOrd="9" destOrd="0" presId="urn:microsoft.com/office/officeart/2005/8/layout/default"/>
    <dgm:cxn modelId="{4101772C-025B-4750-A16B-3381B3EEE1E1}" type="presParOf" srcId="{32ADAC19-8E3D-4053-B54F-7B5A7B5CEBBF}" destId="{304796B5-1C4E-44BA-9808-C90CE0291A89}" srcOrd="10" destOrd="0" presId="urn:microsoft.com/office/officeart/2005/8/layout/default"/>
    <dgm:cxn modelId="{9CFD4267-D902-49F4-8D66-A379948657C3}" type="presParOf" srcId="{32ADAC19-8E3D-4053-B54F-7B5A7B5CEBBF}" destId="{591C05C7-E224-418C-BA9E-C0FCE8B7AED1}" srcOrd="11" destOrd="0" presId="urn:microsoft.com/office/officeart/2005/8/layout/default"/>
    <dgm:cxn modelId="{B6B311C3-4AE2-46ED-B469-8EF41D8D261D}" type="presParOf" srcId="{32ADAC19-8E3D-4053-B54F-7B5A7B5CEBBF}" destId="{DBC0CF52-ADDA-4F65-A5F1-4BE4373D35B7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9D1A4-C04A-4F71-8D4F-7972B420BD13}">
      <dsp:nvSpPr>
        <dsp:cNvPr id="0" name=""/>
        <dsp:cNvSpPr/>
      </dsp:nvSpPr>
      <dsp:spPr>
        <a:xfrm>
          <a:off x="0" y="0"/>
          <a:ext cx="5326109" cy="14698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3000" kern="1200"/>
            <a:t>30% يعيشون في شقق ملك خاص</a:t>
          </a:r>
          <a:endParaRPr lang="en-US" sz="3000" kern="1200"/>
        </a:p>
      </dsp:txBody>
      <dsp:txXfrm>
        <a:off x="43051" y="43051"/>
        <a:ext cx="3740011" cy="1383762"/>
      </dsp:txXfrm>
    </dsp:sp>
    <dsp:sp modelId="{944FBAA4-FF3E-4F48-B0E8-B4287C89AB7F}">
      <dsp:nvSpPr>
        <dsp:cNvPr id="0" name=""/>
        <dsp:cNvSpPr/>
      </dsp:nvSpPr>
      <dsp:spPr>
        <a:xfrm>
          <a:off x="469950" y="1714841"/>
          <a:ext cx="5326109" cy="14698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3000" kern="1200"/>
            <a:t>48% يعيشون في شقق مستأجرة</a:t>
          </a:r>
          <a:endParaRPr lang="en-US" sz="3000" kern="1200"/>
        </a:p>
      </dsp:txBody>
      <dsp:txXfrm>
        <a:off x="513001" y="1757892"/>
        <a:ext cx="3814644" cy="1383762"/>
      </dsp:txXfrm>
    </dsp:sp>
    <dsp:sp modelId="{5D2DD35C-266A-47B4-8D6C-AF3D34DB202E}">
      <dsp:nvSpPr>
        <dsp:cNvPr id="0" name=""/>
        <dsp:cNvSpPr/>
      </dsp:nvSpPr>
      <dsp:spPr>
        <a:xfrm>
          <a:off x="939901" y="3429682"/>
          <a:ext cx="5326109" cy="14698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3000" kern="1200"/>
            <a:t>22% يعيشون في مشاريع سكنية تملكها الكنيسة (أوقاف)</a:t>
          </a:r>
          <a:endParaRPr lang="en-US" sz="3000" kern="1200"/>
        </a:p>
      </dsp:txBody>
      <dsp:txXfrm>
        <a:off x="982952" y="3472733"/>
        <a:ext cx="3814644" cy="1383762"/>
      </dsp:txXfrm>
    </dsp:sp>
    <dsp:sp modelId="{9818F569-9707-41A7-87B8-443CC00FB2F9}">
      <dsp:nvSpPr>
        <dsp:cNvPr id="0" name=""/>
        <dsp:cNvSpPr/>
      </dsp:nvSpPr>
      <dsp:spPr>
        <a:xfrm>
          <a:off x="4370697" y="1114646"/>
          <a:ext cx="955411" cy="95541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585664" y="1114646"/>
        <a:ext cx="525477" cy="718947"/>
      </dsp:txXfrm>
    </dsp:sp>
    <dsp:sp modelId="{A1A18CC2-05D0-408E-8B11-937A29231E4B}">
      <dsp:nvSpPr>
        <dsp:cNvPr id="0" name=""/>
        <dsp:cNvSpPr/>
      </dsp:nvSpPr>
      <dsp:spPr>
        <a:xfrm>
          <a:off x="4840648" y="2819689"/>
          <a:ext cx="955411" cy="95541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055615" y="2819689"/>
        <a:ext cx="525477" cy="7189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1B645-2564-406A-A83E-F56303A235D4}">
      <dsp:nvSpPr>
        <dsp:cNvPr id="0" name=""/>
        <dsp:cNvSpPr/>
      </dsp:nvSpPr>
      <dsp:spPr>
        <a:xfrm>
          <a:off x="3033" y="293201"/>
          <a:ext cx="2406420" cy="14438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000" b="1" kern="1200"/>
            <a:t>هناك حوالي 500 محل تجاري يملكها مسيحيون. </a:t>
          </a:r>
          <a:endParaRPr lang="en-US" sz="2000" kern="1200"/>
        </a:p>
      </dsp:txBody>
      <dsp:txXfrm>
        <a:off x="3033" y="293201"/>
        <a:ext cx="2406420" cy="1443852"/>
      </dsp:txXfrm>
    </dsp:sp>
    <dsp:sp modelId="{5038113F-DE6A-4247-B95D-1F54A67F2507}">
      <dsp:nvSpPr>
        <dsp:cNvPr id="0" name=""/>
        <dsp:cNvSpPr/>
      </dsp:nvSpPr>
      <dsp:spPr>
        <a:xfrm>
          <a:off x="2650095" y="293201"/>
          <a:ext cx="2406420" cy="14438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000" b="1" kern="1200"/>
            <a:t>25% من المتاجر في البلدة القديمة وقف مسيحين كنسي وذري، الأغلبية  يقع أساسا في الربع المسيحي.</a:t>
          </a:r>
          <a:endParaRPr lang="en-US" sz="2000" kern="1200"/>
        </a:p>
      </dsp:txBody>
      <dsp:txXfrm>
        <a:off x="2650095" y="293201"/>
        <a:ext cx="2406420" cy="1443852"/>
      </dsp:txXfrm>
    </dsp:sp>
    <dsp:sp modelId="{1B765360-44BE-4EEA-9867-9F9ACA579B7E}">
      <dsp:nvSpPr>
        <dsp:cNvPr id="0" name=""/>
        <dsp:cNvSpPr/>
      </dsp:nvSpPr>
      <dsp:spPr>
        <a:xfrm>
          <a:off x="5297158" y="293201"/>
          <a:ext cx="2406420" cy="14438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000" b="1" kern="1200"/>
            <a:t>ينتمي 79% من إجمالي العدد إلى كنيسة الروم الارثوذكس</a:t>
          </a:r>
          <a:endParaRPr lang="en-US" sz="2000" kern="1200"/>
        </a:p>
      </dsp:txBody>
      <dsp:txXfrm>
        <a:off x="5297158" y="293201"/>
        <a:ext cx="2406420" cy="1443852"/>
      </dsp:txXfrm>
    </dsp:sp>
    <dsp:sp modelId="{2BA83C58-D1C0-4822-B2A1-BEE69A3BC894}">
      <dsp:nvSpPr>
        <dsp:cNvPr id="0" name=""/>
        <dsp:cNvSpPr/>
      </dsp:nvSpPr>
      <dsp:spPr>
        <a:xfrm>
          <a:off x="7944221" y="293201"/>
          <a:ext cx="2406420" cy="14438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000" b="1" kern="1200"/>
            <a:t>8.6% إلى الفرنسيسكان</a:t>
          </a:r>
          <a:endParaRPr lang="en-US" sz="2000" kern="1200"/>
        </a:p>
      </dsp:txBody>
      <dsp:txXfrm>
        <a:off x="7944221" y="293201"/>
        <a:ext cx="2406420" cy="1443852"/>
      </dsp:txXfrm>
    </dsp:sp>
    <dsp:sp modelId="{53C396D1-3BA8-444C-BF0B-95FB3E751FD8}">
      <dsp:nvSpPr>
        <dsp:cNvPr id="0" name=""/>
        <dsp:cNvSpPr/>
      </dsp:nvSpPr>
      <dsp:spPr>
        <a:xfrm>
          <a:off x="1326564" y="1977696"/>
          <a:ext cx="2406420" cy="14438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000" b="1" kern="1200"/>
            <a:t>3.4% للأرمن</a:t>
          </a:r>
          <a:endParaRPr lang="en-US" sz="2000" kern="1200"/>
        </a:p>
      </dsp:txBody>
      <dsp:txXfrm>
        <a:off x="1326564" y="1977696"/>
        <a:ext cx="2406420" cy="1443852"/>
      </dsp:txXfrm>
    </dsp:sp>
    <dsp:sp modelId="{304796B5-1C4E-44BA-9808-C90CE0291A89}">
      <dsp:nvSpPr>
        <dsp:cNvPr id="0" name=""/>
        <dsp:cNvSpPr/>
      </dsp:nvSpPr>
      <dsp:spPr>
        <a:xfrm>
          <a:off x="3973627" y="1977696"/>
          <a:ext cx="2406420" cy="14438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000" b="1" kern="1200"/>
            <a:t>1.2% للكنيسة القبطية الأرثوذكسية </a:t>
          </a:r>
          <a:endParaRPr lang="en-US" sz="2000" kern="1200"/>
        </a:p>
      </dsp:txBody>
      <dsp:txXfrm>
        <a:off x="3973627" y="1977696"/>
        <a:ext cx="2406420" cy="1443852"/>
      </dsp:txXfrm>
    </dsp:sp>
    <dsp:sp modelId="{DBC0CF52-ADDA-4F65-A5F1-4BE4373D35B7}">
      <dsp:nvSpPr>
        <dsp:cNvPr id="0" name=""/>
        <dsp:cNvSpPr/>
      </dsp:nvSpPr>
      <dsp:spPr>
        <a:xfrm>
          <a:off x="6620689" y="1977696"/>
          <a:ext cx="2406420" cy="14438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000" b="1" kern="1200"/>
            <a:t>4% إلى اللوثريين</a:t>
          </a:r>
          <a:endParaRPr lang="en-US" sz="2000" kern="1200"/>
        </a:p>
      </dsp:txBody>
      <dsp:txXfrm>
        <a:off x="6620689" y="1977696"/>
        <a:ext cx="2406420" cy="1443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10/31/2022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10/31/2022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10/31/2022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10/31/2022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10/31/2022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BD32A07D-C646-4CC0-BA93-76707E70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47377" y="835383"/>
            <a:ext cx="3382832" cy="3499549"/>
          </a:xfrm>
        </p:spPr>
        <p:txBody>
          <a:bodyPr>
            <a:normAutofit/>
          </a:bodyPr>
          <a:lstStyle/>
          <a:p>
            <a:pPr rtl="1"/>
            <a:r>
              <a:rPr lang="ar-JO" sz="4200" b="1" dirty="0"/>
              <a:t>حالة الأملاك الوقفية المسيحية </a:t>
            </a:r>
            <a:r>
              <a:rPr lang="ar-JO" sz="4200" dirty="0"/>
              <a:t>(احصائيات وأرقام – المستغل والفراغ)</a:t>
            </a:r>
            <a:endParaRPr lang="en-US" sz="4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7377" y="5170315"/>
            <a:ext cx="3382831" cy="1185333"/>
          </a:xfrm>
        </p:spPr>
        <p:txBody>
          <a:bodyPr>
            <a:normAutofit/>
          </a:bodyPr>
          <a:lstStyle/>
          <a:p>
            <a:pPr algn="l"/>
            <a:r>
              <a:rPr lang="ar-JO" dirty="0">
                <a:solidFill>
                  <a:srgbClr val="C69C58"/>
                </a:solidFill>
              </a:rPr>
              <a:t>سايمون </a:t>
            </a:r>
            <a:r>
              <a:rPr lang="ar-JO" dirty="0" err="1">
                <a:solidFill>
                  <a:srgbClr val="C69C58"/>
                </a:solidFill>
              </a:rPr>
              <a:t>أزازيان</a:t>
            </a:r>
            <a:endParaRPr lang="en-US" dirty="0">
              <a:solidFill>
                <a:srgbClr val="C69C58"/>
              </a:solidFill>
            </a:endParaRPr>
          </a:p>
        </p:txBody>
      </p:sp>
      <p:pic>
        <p:nvPicPr>
          <p:cNvPr id="4" name="Picture 3" descr="A large building with domed roofs&#10;&#10;Description automatically generated with low confidence">
            <a:extLst>
              <a:ext uri="{FF2B5EF4-FFF2-40B4-BE49-F238E27FC236}">
                <a16:creationId xmlns:a16="http://schemas.microsoft.com/office/drawing/2014/main" id="{28C7C76D-0A01-4757-8B36-6FEBBBA8FA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463" r="4194"/>
          <a:stretch/>
        </p:blipFill>
        <p:spPr>
          <a:xfrm>
            <a:off x="-1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A4E91E-5E40-4C87-BA1B-DC5FAB6549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50" r="260"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84758A-5DC6-4777-85F0-6AA5F8DDA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2" y="208384"/>
            <a:ext cx="4538124" cy="970450"/>
          </a:xfrm>
        </p:spPr>
        <p:txBody>
          <a:bodyPr anchor="b">
            <a:normAutofit/>
          </a:bodyPr>
          <a:lstStyle/>
          <a:p>
            <a:pPr algn="r" rtl="1"/>
            <a:r>
              <a:rPr lang="ar-SA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مجمعات الأديرة السكنية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1E889-53A5-4073-B592-DD0385105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178" y="1262810"/>
            <a:ext cx="5181591" cy="4998032"/>
          </a:xfrm>
        </p:spPr>
        <p:txBody>
          <a:bodyPr anchor="t">
            <a:noAutofit/>
          </a:bodyPr>
          <a:lstStyle/>
          <a:p>
            <a:pPr algn="r" rtl="1">
              <a:lnSpc>
                <a:spcPct val="100000"/>
              </a:lnSpc>
            </a:pPr>
            <a:r>
              <a:rPr lang="ar-SA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عدد المجمعات السكنية التابعة للأديرة 14 مجمعاً سكنياً</a:t>
            </a:r>
            <a:endParaRPr lang="ar-JO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rtl="1">
              <a:lnSpc>
                <a:spcPct val="100000"/>
              </a:lnSpc>
            </a:pPr>
            <a:r>
              <a:rPr lang="ar-SA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تحتوي على حوالي 266 وحدة سكنية تمثل حوالي 29.2% من مجموع الوحدات السكنية المسيحية في البلدة القديمة في القدس </a:t>
            </a:r>
            <a:endParaRPr lang="ar-JO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rtl="1">
              <a:lnSpc>
                <a:spcPct val="100000"/>
              </a:lnSpc>
            </a:pPr>
            <a:r>
              <a:rPr lang="ar-SA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هناك حوالي 22.4% من الوحدات السكنية تابعة إلى كنيسة الروم الأرثوذكس</a:t>
            </a:r>
            <a:endParaRPr lang="ar-JO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rtl="1">
              <a:lnSpc>
                <a:spcPct val="100000"/>
              </a:lnSpc>
            </a:pPr>
            <a:r>
              <a:rPr lang="ar-SA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4.9% من الوحدات السكنية تابعة إلى كنيسة الأرمن الأرثوذكس</a:t>
            </a:r>
            <a:endParaRPr lang="ar-JO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rtl="1">
              <a:lnSpc>
                <a:spcPct val="100000"/>
              </a:lnSpc>
            </a:pPr>
            <a:r>
              <a:rPr lang="ar-SA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0.8% من الوحدات السكنية تابعة إلى الكنيسة السريانية الأرثوذكسية</a:t>
            </a:r>
            <a:endParaRPr lang="ar-JO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rtl="1">
              <a:lnSpc>
                <a:spcPct val="100000"/>
              </a:lnSpc>
            </a:pPr>
            <a:r>
              <a:rPr lang="ar-SA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1.1% إلى كنيسة الأرمن الكاثوليك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8094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6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E4D5FE-0E59-402F-981B-00AFC9923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86" r="2215" b="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84758A-5DC6-4777-85F0-6AA5F8DDA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Autofit/>
          </a:bodyPr>
          <a:lstStyle/>
          <a:p>
            <a:pPr algn="r" rtl="1"/>
            <a:r>
              <a:rPr lang="ar-SA" sz="3600" b="1" dirty="0">
                <a:effectLst/>
              </a:rPr>
              <a:t>المجمعات السكنية والمنازل المسيحية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1E889-53A5-4073-B592-DD0385105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anchor="t">
            <a:normAutofit/>
          </a:bodyPr>
          <a:lstStyle/>
          <a:p>
            <a:pPr algn="just" rtl="1"/>
            <a:r>
              <a:rPr lang="ar-SA" sz="2800" b="1" dirty="0">
                <a:effectLst/>
              </a:rPr>
              <a:t>حوالي 204 وحدة تمثل 22.4% من مجموع الوحدات السكنية المسيحية في البلدة القديمة</a:t>
            </a:r>
            <a:endParaRPr lang="ar-JO" sz="2800" b="1" dirty="0">
              <a:effectLst/>
            </a:endParaRPr>
          </a:p>
          <a:p>
            <a:pPr algn="just" rtl="1"/>
            <a:r>
              <a:rPr lang="ar-SA" sz="2800" b="1" dirty="0">
                <a:effectLst/>
              </a:rPr>
              <a:t> من بين 204 وحدة، ينتمي 22% إلى حراسة الأراضي المقدسة الفرنسيسكان و0.4% ينتمون إلى طوائف أخرى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6567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608E264-926B-434A-8D58-87ACA185D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84758A-5DC6-4777-85F0-6AA5F8DDA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472" y="609600"/>
            <a:ext cx="5844759" cy="970450"/>
          </a:xfrm>
        </p:spPr>
        <p:txBody>
          <a:bodyPr>
            <a:normAutofit/>
          </a:bodyPr>
          <a:lstStyle/>
          <a:p>
            <a:pPr algn="just" rtl="1"/>
            <a:r>
              <a:rPr lang="ar-SA" b="1" dirty="0">
                <a:effectLst/>
              </a:rPr>
              <a:t>المباني والمنازل (الاحواش): </a:t>
            </a:r>
            <a:endParaRPr lang="en-US" b="1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67A036B-F109-477D-A092-D947533E2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50" y="1"/>
            <a:ext cx="4966697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DBFB4F-3CC4-4BE8-A7C6-E03CB8EE9D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" b="12673"/>
          <a:stretch/>
        </p:blipFill>
        <p:spPr>
          <a:xfrm>
            <a:off x="632815" y="643465"/>
            <a:ext cx="4003193" cy="51033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1E889-53A5-4073-B592-DD0385105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472" y="1828801"/>
            <a:ext cx="5844760" cy="3866048"/>
          </a:xfrm>
        </p:spPr>
        <p:txBody>
          <a:bodyPr anchor="ctr">
            <a:normAutofit/>
          </a:bodyPr>
          <a:lstStyle/>
          <a:p>
            <a:pPr algn="just" rtl="1"/>
            <a:r>
              <a:rPr lang="ar-JO" sz="2100" b="1" dirty="0"/>
              <a:t>العدد الإجمالي للوحدات السكنية في هذه الفئة حوالي 441 وحدة تمثل 48.4% من إجمالي الوحدات السكنية المسيحية في البلدة القديمة في القدس. </a:t>
            </a:r>
          </a:p>
          <a:p>
            <a:pPr algn="just" rtl="1"/>
            <a:r>
              <a:rPr lang="ar-JO" sz="2100" b="1" dirty="0"/>
              <a:t>26.6% ينتمون إلى حراسة الأرض المقدسة الفرنسيسكان</a:t>
            </a:r>
          </a:p>
          <a:p>
            <a:pPr algn="just" rtl="1"/>
            <a:r>
              <a:rPr lang="ar-JO" sz="2100" b="1" dirty="0"/>
              <a:t>10.9% ينتمون إلى الكنيسة الأرثوذكسية الأرمني</a:t>
            </a:r>
          </a:p>
          <a:p>
            <a:pPr algn="just" rtl="1"/>
            <a:r>
              <a:rPr lang="ar-JO" sz="2100" b="1" dirty="0"/>
              <a:t>9.5% إلى الروم الأرثوذكس</a:t>
            </a:r>
          </a:p>
          <a:p>
            <a:pPr algn="just" rtl="1"/>
            <a:r>
              <a:rPr lang="ar-JO" sz="2100" b="1" dirty="0"/>
              <a:t>0.7% ينتمون إلى الكنيسة القبطية الأرثوذكسية</a:t>
            </a:r>
          </a:p>
          <a:p>
            <a:pPr algn="just" rtl="1"/>
            <a:r>
              <a:rPr lang="ar-JO" sz="2100" b="1" dirty="0"/>
              <a:t>0.8% ينتمون إلى الكنيسة السريانية الأرثوذكسية</a:t>
            </a:r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176043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9CF7650-7342-48D6-999E-174C77B5F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B2D286E-2458-46AD-B49E-911912F70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398011F-F11A-4BD5-88FB-08C6362CA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74575" y="643467"/>
            <a:ext cx="864284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17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D7719-B326-4DF0-A8EA-C1732F5A1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pPr rtl="1"/>
            <a:r>
              <a:rPr lang="ar-JO" sz="3900"/>
              <a:t>عقارات تجارية (محلات) مملوكة للمسيحيين في البلدة القديمة في القدس</a:t>
            </a:r>
            <a:endParaRPr lang="en-US" sz="390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9AA3941-96FA-E622-8ED9-7E164CEA6A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1146022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7365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7EEB557-E045-4967-91EE-5412EB4FA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6"/>
            <a:ext cx="10141799" cy="567011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1B06D72-EEA4-4E56-9D5E-96440C15A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9806" y="1064806"/>
            <a:ext cx="9149952" cy="4633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CB90A3-1C6E-4EFD-876C-62F7AC99D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31538" y="2005977"/>
            <a:ext cx="8506485" cy="275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37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6">
            <a:extLst>
              <a:ext uri="{FF2B5EF4-FFF2-40B4-BE49-F238E27FC236}">
                <a16:creationId xmlns:a16="http://schemas.microsoft.com/office/drawing/2014/main" id="{766CDA4A-6CAA-4FED-A424-FF9D363E9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25B2-4309-405D-8A65-9AF9A418D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435229"/>
            <a:ext cx="9440034" cy="10596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>
                <a:cs typeface="Times New Roman" panose="02020603050405020304" pitchFamily="18" charset="0"/>
              </a:rPr>
              <a:t>خريطة توضح الأوقاف التابعة للكنائس في البلدة القديمة في القدس</a:t>
            </a:r>
            <a:endParaRPr lang="en-US" sz="3400" b="1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B0DB875-49E3-4B9D-8AAE-D81A127B6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5E0CA8-D718-4CEA-9E45-35CDC3050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7836" y="691096"/>
            <a:ext cx="3748811" cy="3529584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097E4CA-B101-434D-BE3A-D953D5BC7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925830" y="695008"/>
            <a:ext cx="3419901" cy="352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21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1595A7D-E354-413D-A1DE-43199DBD7C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1021553"/>
              </p:ext>
            </p:extLst>
          </p:nvPr>
        </p:nvGraphicFramePr>
        <p:xfrm>
          <a:off x="6270249" y="228741"/>
          <a:ext cx="5462546" cy="6249722"/>
        </p:xfrm>
        <a:graphic>
          <a:graphicData uri="http://schemas.openxmlformats.org/drawingml/2006/table">
            <a:tbl>
              <a:tblPr/>
              <a:tblGrid>
                <a:gridCol w="1638764">
                  <a:extLst>
                    <a:ext uri="{9D8B030D-6E8A-4147-A177-3AD203B41FA5}">
                      <a16:colId xmlns:a16="http://schemas.microsoft.com/office/drawing/2014/main" val="1332964636"/>
                    </a:ext>
                  </a:extLst>
                </a:gridCol>
                <a:gridCol w="3823782">
                  <a:extLst>
                    <a:ext uri="{9D8B030D-6E8A-4147-A177-3AD203B41FA5}">
                      <a16:colId xmlns:a16="http://schemas.microsoft.com/office/drawing/2014/main" val="3821830317"/>
                    </a:ext>
                  </a:extLst>
                </a:gridCol>
              </a:tblGrid>
              <a:tr h="1745733">
                <a:tc>
                  <a:txBody>
                    <a:bodyPr/>
                    <a:lstStyle/>
                    <a:p>
                      <a:pPr algn="l" fontAlgn="t"/>
                      <a:r>
                        <a:rPr lang="ar-JO" sz="2000" b="1">
                          <a:solidFill>
                            <a:srgbClr val="444444"/>
                          </a:solidFill>
                          <a:effectLst/>
                        </a:rPr>
                        <a:t>لعنوان</a:t>
                      </a:r>
                    </a:p>
                  </a:txBody>
                  <a:tcPr marL="311813" marR="68032" marT="56693" marB="566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ar-JO" sz="2000" b="1" dirty="0">
                          <a:effectLst/>
                        </a:rPr>
                        <a:t>الأوقاف المسيحية في القدس وجوارها : في القرنين الثامن عشر والتاسع عشر الميلاديين 1700م - 1918م / دراسة واعداد الدكتور زياد عبد العزيز محمد المدني.</a:t>
                      </a:r>
                      <a:br>
                        <a:rPr lang="ar-JO" sz="2000" b="1" dirty="0">
                          <a:effectLst/>
                        </a:rPr>
                      </a:br>
                      <a:endParaRPr lang="ar-JO" sz="2000" b="1" dirty="0">
                        <a:effectLst/>
                      </a:endParaRPr>
                    </a:p>
                  </a:txBody>
                  <a:tcPr marL="68032" marR="68032" marT="56693" marB="566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7906951"/>
                  </a:ext>
                </a:extLst>
              </a:tr>
              <a:tr h="803037">
                <a:tc>
                  <a:txBody>
                    <a:bodyPr/>
                    <a:lstStyle/>
                    <a:p>
                      <a:pPr algn="l" fontAlgn="t"/>
                      <a:r>
                        <a:rPr lang="ar-JO" sz="2000" b="1">
                          <a:solidFill>
                            <a:srgbClr val="444444"/>
                          </a:solidFill>
                          <a:effectLst/>
                        </a:rPr>
                        <a:t>الطبعة</a:t>
                      </a:r>
                    </a:p>
                  </a:txBody>
                  <a:tcPr marL="311813" marR="68032" marT="56693" marB="566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ar-JO" sz="2000" b="1" dirty="0">
                          <a:effectLst/>
                        </a:rPr>
                        <a:t>الطبعة الاولى.</a:t>
                      </a:r>
                      <a:br>
                        <a:rPr lang="ar-JO" sz="2000" b="1" dirty="0">
                          <a:effectLst/>
                        </a:rPr>
                      </a:br>
                      <a:endParaRPr lang="ar-JO" sz="2000" b="1" dirty="0">
                        <a:effectLst/>
                      </a:endParaRPr>
                    </a:p>
                  </a:txBody>
                  <a:tcPr marL="68032" marR="68032" marT="56693" marB="566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190564"/>
                  </a:ext>
                </a:extLst>
              </a:tr>
              <a:tr h="803037">
                <a:tc>
                  <a:txBody>
                    <a:bodyPr/>
                    <a:lstStyle/>
                    <a:p>
                      <a:pPr algn="l" fontAlgn="t"/>
                      <a:r>
                        <a:rPr lang="ar-JO" sz="2000" b="1" dirty="0">
                          <a:solidFill>
                            <a:srgbClr val="444444"/>
                          </a:solidFill>
                          <a:effectLst/>
                        </a:rPr>
                        <a:t>الناشر</a:t>
                      </a:r>
                    </a:p>
                  </a:txBody>
                  <a:tcPr marL="311813" marR="68032" marT="56693" marB="566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ar-JO" sz="2000" b="1">
                          <a:effectLst/>
                        </a:rPr>
                        <a:t>عمان : اسم الناشر غير معروف،</a:t>
                      </a:r>
                      <a:br>
                        <a:rPr lang="ar-JO" sz="2000" b="1">
                          <a:effectLst/>
                        </a:rPr>
                      </a:br>
                      <a:endParaRPr lang="ar-JO" sz="2000" b="1">
                        <a:effectLst/>
                      </a:endParaRPr>
                    </a:p>
                  </a:txBody>
                  <a:tcPr marL="68032" marR="68032" marT="56693" marB="566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9136534"/>
                  </a:ext>
                </a:extLst>
              </a:tr>
              <a:tr h="803037">
                <a:tc>
                  <a:txBody>
                    <a:bodyPr/>
                    <a:lstStyle/>
                    <a:p>
                      <a:pPr algn="l" fontAlgn="t"/>
                      <a:r>
                        <a:rPr lang="ar-JO" sz="2000" b="1">
                          <a:solidFill>
                            <a:srgbClr val="444444"/>
                          </a:solidFill>
                          <a:effectLst/>
                        </a:rPr>
                        <a:t>تاريخ الإصدار</a:t>
                      </a:r>
                    </a:p>
                  </a:txBody>
                  <a:tcPr marL="311813" marR="68032" marT="56693" marB="566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b="1">
                          <a:effectLst/>
                        </a:rPr>
                        <a:t>2010</a:t>
                      </a:r>
                      <a:br>
                        <a:rPr lang="en-US" sz="2000" b="1">
                          <a:effectLst/>
                        </a:rPr>
                      </a:br>
                      <a:endParaRPr lang="en-US" sz="2000" b="1">
                        <a:effectLst/>
                      </a:endParaRPr>
                    </a:p>
                  </a:txBody>
                  <a:tcPr marL="68032" marR="68032" marT="56693" marB="566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9308904"/>
                  </a:ext>
                </a:extLst>
              </a:tr>
              <a:tr h="803037">
                <a:tc>
                  <a:txBody>
                    <a:bodyPr/>
                    <a:lstStyle/>
                    <a:p>
                      <a:pPr algn="l" fontAlgn="t"/>
                      <a:r>
                        <a:rPr lang="ar-JO" sz="2000" b="1">
                          <a:solidFill>
                            <a:srgbClr val="444444"/>
                          </a:solidFill>
                          <a:effectLst/>
                        </a:rPr>
                        <a:t>الشكل</a:t>
                      </a:r>
                    </a:p>
                  </a:txBody>
                  <a:tcPr marL="311813" marR="68032" marT="56693" marB="566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ar-JO" sz="2000" b="1">
                          <a:effectLst/>
                        </a:rPr>
                        <a:t>122 صفحة.</a:t>
                      </a:r>
                      <a:br>
                        <a:rPr lang="ar-JO" sz="2000" b="1">
                          <a:effectLst/>
                        </a:rPr>
                      </a:br>
                      <a:endParaRPr lang="ar-JO" sz="2000" b="1">
                        <a:effectLst/>
                      </a:endParaRPr>
                    </a:p>
                  </a:txBody>
                  <a:tcPr marL="68032" marR="68032" marT="56693" marB="566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9338904"/>
                  </a:ext>
                </a:extLst>
              </a:tr>
              <a:tr h="803037">
                <a:tc>
                  <a:txBody>
                    <a:bodyPr/>
                    <a:lstStyle/>
                    <a:p>
                      <a:pPr algn="l" fontAlgn="t"/>
                      <a:r>
                        <a:rPr lang="ar-JO" sz="2000" b="1">
                          <a:solidFill>
                            <a:srgbClr val="444444"/>
                          </a:solidFill>
                          <a:effectLst/>
                        </a:rPr>
                        <a:t>اللغة</a:t>
                      </a:r>
                    </a:p>
                  </a:txBody>
                  <a:tcPr marL="311813" marR="68032" marT="56693" marB="566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ar-JO" sz="2000" b="1">
                          <a:effectLst/>
                        </a:rPr>
                        <a:t>العربية</a:t>
                      </a:r>
                      <a:br>
                        <a:rPr lang="ar-JO" sz="2000" b="1">
                          <a:effectLst/>
                        </a:rPr>
                      </a:br>
                      <a:endParaRPr lang="ar-JO" sz="2000" b="1">
                        <a:effectLst/>
                      </a:endParaRPr>
                    </a:p>
                  </a:txBody>
                  <a:tcPr marL="68032" marR="68032" marT="56693" marB="566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608199"/>
                  </a:ext>
                </a:extLst>
              </a:tr>
              <a:tr h="488804">
                <a:tc>
                  <a:txBody>
                    <a:bodyPr/>
                    <a:lstStyle/>
                    <a:p>
                      <a:pPr algn="l" fontAlgn="t"/>
                      <a:r>
                        <a:rPr lang="ar-JO" sz="2000" b="1">
                          <a:solidFill>
                            <a:srgbClr val="444444"/>
                          </a:solidFill>
                          <a:effectLst/>
                        </a:rPr>
                        <a:t>رقم النظام</a:t>
                      </a:r>
                    </a:p>
                  </a:txBody>
                  <a:tcPr marL="311813" marR="68032" marT="56693" marB="566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b="1" dirty="0">
                          <a:effectLst/>
                        </a:rPr>
                        <a:t>990048958960205171</a:t>
                      </a:r>
                    </a:p>
                  </a:txBody>
                  <a:tcPr marL="68032" marR="68032" marT="56693" marB="566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11778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5AC0422-84D9-4D24-AD7C-BD8738E45F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228" y="356668"/>
            <a:ext cx="4118775" cy="6193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B47FC-2065-4F42-9DE7-48AF70A73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ar-JO" sz="5400" b="1" dirty="0"/>
              <a:t>التشابه بين الأوقاف الإسلامية والمسيحية</a:t>
            </a:r>
            <a:endParaRPr lang="en-US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ED8FB-AAB7-49D7-98FB-DC1B14F0D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164" y="2533651"/>
            <a:ext cx="10870393" cy="3714749"/>
          </a:xfrm>
        </p:spPr>
        <p:txBody>
          <a:bodyPr>
            <a:normAutofit/>
          </a:bodyPr>
          <a:lstStyle/>
          <a:p>
            <a:pPr algn="r" rtl="1"/>
            <a:r>
              <a:rPr lang="ar-JO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أولا: تجاري (76% من الإسلامي، و 62% من المسيحي)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JO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ثانيا: السكن (10% من الإسلامي، و 30% من المسيحي)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JO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ثالثا: من ناحية المساحة (40% إسلامي، و 38% مسيحي)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98268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09086-AD0B-4CCA-8D1E-1FA2CFC0B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992155"/>
            <a:ext cx="10353762" cy="1257300"/>
          </a:xfrm>
        </p:spPr>
        <p:txBody>
          <a:bodyPr>
            <a:normAutofit fontScale="90000"/>
          </a:bodyPr>
          <a:lstStyle/>
          <a:p>
            <a:pPr rtl="1"/>
            <a:r>
              <a:rPr lang="ar-JO" sz="5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نسبة الأوقاف الخيرية المخصصة للتعليم قليلة جدا وتشكل: </a:t>
            </a:r>
            <a:br>
              <a:rPr lang="ar-JO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8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2D4EE-9902-4520-9A39-F39811089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421683"/>
            <a:ext cx="10353762" cy="3714749"/>
          </a:xfrm>
        </p:spPr>
        <p:txBody>
          <a:bodyPr>
            <a:normAutofit/>
          </a:bodyPr>
          <a:lstStyle/>
          <a:p>
            <a:pPr algn="r" rtl="1"/>
            <a:r>
              <a:rPr lang="ar-JO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11% فقط من اجمالي الأوقاف الإسلامية </a:t>
            </a:r>
          </a:p>
          <a:p>
            <a:pPr algn="r" rtl="1"/>
            <a:r>
              <a:rPr lang="ar-JO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4,7% من الأوقاف الكنيسة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3557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D0525BA9-A43C-4507-B537-1C1FE195F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D6FD794E-584A-4E6D-9325-2FCF354F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518220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7CC0F-0CE1-47F3-AAAC-29F83264E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7409" y="1066801"/>
            <a:ext cx="3994527" cy="4724398"/>
          </a:xfrm>
          <a:effectLst/>
        </p:spPr>
        <p:txBody>
          <a:bodyPr anchor="t">
            <a:normAutofit/>
          </a:bodyPr>
          <a:lstStyle/>
          <a:p>
            <a:pPr algn="just" rtl="1"/>
            <a:r>
              <a:rPr lang="ar-JO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76 نظامًا دينيًا مسيحيًا موجودًا ويخدم في الأرض المقدسة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780DD-BE4A-46C2-9827-038301A1A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066801"/>
            <a:ext cx="4870147" cy="4724400"/>
          </a:xfrm>
        </p:spPr>
        <p:txBody>
          <a:bodyPr>
            <a:noAutofit/>
          </a:bodyPr>
          <a:lstStyle/>
          <a:p>
            <a:pPr algn="just" rtl="1"/>
            <a:r>
              <a:rPr lang="ar-JO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حيث أن 75 % منها هو من الطوائف الدينية الكاثوليكية (اللاتين)</a:t>
            </a:r>
          </a:p>
          <a:p>
            <a:pPr algn="just" rtl="1"/>
            <a:r>
              <a:rPr lang="ar-JO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9.2% منها هو أرثوذكسي</a:t>
            </a:r>
          </a:p>
          <a:p>
            <a:pPr algn="just" rtl="1"/>
            <a:r>
              <a:rPr lang="ar-JO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7.9% منها من الطوائف البروتستانتية </a:t>
            </a:r>
          </a:p>
          <a:p>
            <a:pPr algn="just" rtl="1"/>
            <a:r>
              <a:rPr lang="ar-JO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7.9% من مختلفة وباقي الطوائف</a:t>
            </a:r>
            <a:endParaRPr lang="en-US" sz="32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3863AD-F582-4E34-9459-372ECD5E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8205" y="0"/>
            <a:ext cx="9651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65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525BA9-A43C-4507-B537-1C1FE195F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FD794E-584A-4E6D-9325-2FCF354F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518220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A27956-9A12-41DE-8673-2B3EE8D52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7409" y="1066801"/>
            <a:ext cx="3994527" cy="4724398"/>
          </a:xfrm>
          <a:effectLst/>
        </p:spPr>
        <p:txBody>
          <a:bodyPr anchor="t">
            <a:normAutofit/>
          </a:bodyPr>
          <a:lstStyle/>
          <a:p>
            <a:pPr algn="just" rtl="1"/>
            <a:r>
              <a:rPr lang="ar-JO" sz="39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يوجد 67 موقعًا دينيًا مسيحيًا في البلدة القديمة في القدس</a:t>
            </a:r>
            <a:br>
              <a:rPr lang="ar-JO" sz="39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ar-JO" sz="39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ينتمي كل موقع من هذه المواقع إلى طوائف دينية مسيحية مختلفة </a:t>
            </a:r>
            <a:br>
              <a:rPr lang="ar-JO" sz="39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ar-JO" sz="39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ar-JO" sz="39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9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BB51E-735B-4A3E-8EEA-8ECD99DD6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066801"/>
            <a:ext cx="4870147" cy="4724400"/>
          </a:xfrm>
        </p:spPr>
        <p:txBody>
          <a:bodyPr>
            <a:normAutofit/>
          </a:bodyPr>
          <a:lstStyle/>
          <a:p>
            <a:pPr algn="just" rtl="1"/>
            <a:r>
              <a:rPr lang="ar-JO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32.9% من المواقع يتبع أوقاف الروم الأرثوذكس </a:t>
            </a:r>
          </a:p>
          <a:p>
            <a:pPr algn="just" rtl="1"/>
            <a:r>
              <a:rPr lang="ar-JO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23.9% من المواقع يتبع للاتين </a:t>
            </a:r>
          </a:p>
          <a:p>
            <a:pPr algn="just" rtl="1"/>
            <a:r>
              <a:rPr lang="ar-JO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و13.4% من المواقع يتبع للأرمن الأرثوذكس</a:t>
            </a:r>
          </a:p>
          <a:p>
            <a:pPr algn="just" rtl="1"/>
            <a:r>
              <a:rPr lang="ar-JO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بينما تنتمي بقية المواقع إلى طوائف مسيحية مختلفة</a:t>
            </a:r>
            <a:endParaRPr lang="en-US" sz="32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3863AD-F582-4E34-9459-372ECD5EA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8205" y="0"/>
            <a:ext cx="9651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07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702B083-54F7-41CA-9C6D-B87D35683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A53024-A052-4F5A-A497-A8134ECC3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609599"/>
            <a:ext cx="2799465" cy="5273675"/>
          </a:xfrm>
        </p:spPr>
        <p:txBody>
          <a:bodyPr>
            <a:normAutofit/>
          </a:bodyPr>
          <a:lstStyle/>
          <a:p>
            <a:pPr algn="l"/>
            <a:r>
              <a:rPr lang="ar-JO" dirty="0"/>
              <a:t>اين يسكن المسيحيون</a:t>
            </a:r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92AA17E1-8D32-49FA-8C33-D57631B4E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83806" y="-2"/>
            <a:ext cx="8108194" cy="6858002"/>
          </a:xfrm>
          <a:custGeom>
            <a:avLst/>
            <a:gdLst>
              <a:gd name="connsiteX0" fmla="*/ 4629960 w 8108194"/>
              <a:gd name="connsiteY0" fmla="*/ 0 h 6858002"/>
              <a:gd name="connsiteX1" fmla="*/ 0 w 8108194"/>
              <a:gd name="connsiteY1" fmla="*/ 0 h 6858002"/>
              <a:gd name="connsiteX2" fmla="*/ 0 w 8108194"/>
              <a:gd name="connsiteY2" fmla="*/ 6858002 h 6858002"/>
              <a:gd name="connsiteX3" fmla="*/ 1406984 w 8108194"/>
              <a:gd name="connsiteY3" fmla="*/ 6858002 h 6858002"/>
              <a:gd name="connsiteX4" fmla="*/ 4629960 w 8108194"/>
              <a:gd name="connsiteY4" fmla="*/ 6858002 h 6858002"/>
              <a:gd name="connsiteX5" fmla="*/ 7761129 w 8108194"/>
              <a:gd name="connsiteY5" fmla="*/ 6858002 h 6858002"/>
              <a:gd name="connsiteX6" fmla="*/ 7795626 w 8108194"/>
              <a:gd name="connsiteY6" fmla="*/ 6702327 h 6858002"/>
              <a:gd name="connsiteX7" fmla="*/ 7828504 w 8108194"/>
              <a:gd name="connsiteY7" fmla="*/ 6547336 h 6858002"/>
              <a:gd name="connsiteX8" fmla="*/ 7860686 w 8108194"/>
              <a:gd name="connsiteY8" fmla="*/ 6391660 h 6858002"/>
              <a:gd name="connsiteX9" fmla="*/ 7888239 w 8108194"/>
              <a:gd name="connsiteY9" fmla="*/ 6235297 h 6858002"/>
              <a:gd name="connsiteX10" fmla="*/ 7916023 w 8108194"/>
              <a:gd name="connsiteY10" fmla="*/ 6079621 h 6858002"/>
              <a:gd name="connsiteX11" fmla="*/ 7941955 w 8108194"/>
              <a:gd name="connsiteY11" fmla="*/ 5923258 h 6858002"/>
              <a:gd name="connsiteX12" fmla="*/ 7964181 w 8108194"/>
              <a:gd name="connsiteY12" fmla="*/ 5768953 h 6858002"/>
              <a:gd name="connsiteX13" fmla="*/ 7985250 w 8108194"/>
              <a:gd name="connsiteY13" fmla="*/ 5612591 h 6858002"/>
              <a:gd name="connsiteX14" fmla="*/ 8004468 w 8108194"/>
              <a:gd name="connsiteY14" fmla="*/ 5456914 h 6858002"/>
              <a:gd name="connsiteX15" fmla="*/ 8021137 w 8108194"/>
              <a:gd name="connsiteY15" fmla="*/ 5303981 h 6858002"/>
              <a:gd name="connsiteX16" fmla="*/ 8037808 w 8108194"/>
              <a:gd name="connsiteY16" fmla="*/ 5148990 h 6858002"/>
              <a:gd name="connsiteX17" fmla="*/ 8051700 w 8108194"/>
              <a:gd name="connsiteY17" fmla="*/ 4996057 h 6858002"/>
              <a:gd name="connsiteX18" fmla="*/ 8062581 w 8108194"/>
              <a:gd name="connsiteY18" fmla="*/ 4843123 h 6858002"/>
              <a:gd name="connsiteX19" fmla="*/ 8073927 w 8108194"/>
              <a:gd name="connsiteY19" fmla="*/ 4690876 h 6858002"/>
              <a:gd name="connsiteX20" fmla="*/ 8083419 w 8108194"/>
              <a:gd name="connsiteY20" fmla="*/ 4540000 h 6858002"/>
              <a:gd name="connsiteX21" fmla="*/ 8090134 w 8108194"/>
              <a:gd name="connsiteY21" fmla="*/ 4390495 h 6858002"/>
              <a:gd name="connsiteX22" fmla="*/ 8095922 w 8108194"/>
              <a:gd name="connsiteY22" fmla="*/ 4240991 h 6858002"/>
              <a:gd name="connsiteX23" fmla="*/ 8101479 w 8108194"/>
              <a:gd name="connsiteY23" fmla="*/ 4092858 h 6858002"/>
              <a:gd name="connsiteX24" fmla="*/ 8104026 w 8108194"/>
              <a:gd name="connsiteY24" fmla="*/ 3946783 h 6858002"/>
              <a:gd name="connsiteX25" fmla="*/ 8106804 w 8108194"/>
              <a:gd name="connsiteY25" fmla="*/ 3800707 h 6858002"/>
              <a:gd name="connsiteX26" fmla="*/ 8108194 w 8108194"/>
              <a:gd name="connsiteY26" fmla="*/ 3656689 h 6858002"/>
              <a:gd name="connsiteX27" fmla="*/ 8106804 w 8108194"/>
              <a:gd name="connsiteY27" fmla="*/ 3514043 h 6858002"/>
              <a:gd name="connsiteX28" fmla="*/ 8106804 w 8108194"/>
              <a:gd name="connsiteY28" fmla="*/ 3372768 h 6858002"/>
              <a:gd name="connsiteX29" fmla="*/ 8104026 w 8108194"/>
              <a:gd name="connsiteY29" fmla="*/ 3232865 h 6858002"/>
              <a:gd name="connsiteX30" fmla="*/ 8099859 w 8108194"/>
              <a:gd name="connsiteY30" fmla="*/ 3095705 h 6858002"/>
              <a:gd name="connsiteX31" fmla="*/ 8095922 w 8108194"/>
              <a:gd name="connsiteY31" fmla="*/ 2959917 h 6858002"/>
              <a:gd name="connsiteX32" fmla="*/ 8091523 w 8108194"/>
              <a:gd name="connsiteY32" fmla="*/ 2826871 h 6858002"/>
              <a:gd name="connsiteX33" fmla="*/ 8084809 w 8108194"/>
              <a:gd name="connsiteY33" fmla="*/ 2694512 h 6858002"/>
              <a:gd name="connsiteX34" fmla="*/ 8077631 w 8108194"/>
              <a:gd name="connsiteY34" fmla="*/ 2564211 h 6858002"/>
              <a:gd name="connsiteX35" fmla="*/ 8071149 w 8108194"/>
              <a:gd name="connsiteY35" fmla="*/ 2436652 h 6858002"/>
              <a:gd name="connsiteX36" fmla="*/ 8052857 w 8108194"/>
              <a:gd name="connsiteY36" fmla="*/ 2187706 h 6858002"/>
              <a:gd name="connsiteX37" fmla="*/ 8033409 w 8108194"/>
              <a:gd name="connsiteY37" fmla="*/ 1949048 h 6858002"/>
              <a:gd name="connsiteX38" fmla="*/ 8013034 w 8108194"/>
              <a:gd name="connsiteY38" fmla="*/ 1719991 h 6858002"/>
              <a:gd name="connsiteX39" fmla="*/ 7990575 w 8108194"/>
              <a:gd name="connsiteY39" fmla="*/ 1503278 h 6858002"/>
              <a:gd name="connsiteX40" fmla="*/ 7967191 w 8108194"/>
              <a:gd name="connsiteY40" fmla="*/ 1296166 h 6858002"/>
              <a:gd name="connsiteX41" fmla="*/ 7941955 w 8108194"/>
              <a:gd name="connsiteY41" fmla="*/ 1104142 h 6858002"/>
              <a:gd name="connsiteX42" fmla="*/ 7917180 w 8108194"/>
              <a:gd name="connsiteY42" fmla="*/ 923777 h 6858002"/>
              <a:gd name="connsiteX43" fmla="*/ 7892407 w 8108194"/>
              <a:gd name="connsiteY43" fmla="*/ 757813 h 6858002"/>
              <a:gd name="connsiteX44" fmla="*/ 7869022 w 8108194"/>
              <a:gd name="connsiteY44" fmla="*/ 605566 h 6858002"/>
              <a:gd name="connsiteX45" fmla="*/ 7846795 w 8108194"/>
              <a:gd name="connsiteY45" fmla="*/ 470463 h 6858002"/>
              <a:gd name="connsiteX46" fmla="*/ 7825725 w 8108194"/>
              <a:gd name="connsiteY46" fmla="*/ 348391 h 6858002"/>
              <a:gd name="connsiteX47" fmla="*/ 7808129 w 8108194"/>
              <a:gd name="connsiteY47" fmla="*/ 245521 h 6858002"/>
              <a:gd name="connsiteX48" fmla="*/ 7791459 w 8108194"/>
              <a:gd name="connsiteY48" fmla="*/ 159110 h 6858002"/>
              <a:gd name="connsiteX49" fmla="*/ 7767610 w 8108194"/>
              <a:gd name="connsiteY49" fmla="*/ 40466 h 6858002"/>
              <a:gd name="connsiteX50" fmla="*/ 7759507 w 8108194"/>
              <a:gd name="connsiteY50" fmla="*/ 4 h 6858002"/>
              <a:gd name="connsiteX51" fmla="*/ 7768809 w 8108194"/>
              <a:gd name="connsiteY51" fmla="*/ 4 h 6858002"/>
              <a:gd name="connsiteX52" fmla="*/ 7768809 w 8108194"/>
              <a:gd name="connsiteY52" fmla="*/ 3 h 6858002"/>
              <a:gd name="connsiteX53" fmla="*/ 4629960 w 8108194"/>
              <a:gd name="connsiteY53" fmla="*/ 3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108194" h="6858002">
                <a:moveTo>
                  <a:pt x="4629960" y="0"/>
                </a:moveTo>
                <a:lnTo>
                  <a:pt x="0" y="0"/>
                </a:lnTo>
                <a:lnTo>
                  <a:pt x="0" y="6858002"/>
                </a:lnTo>
                <a:lnTo>
                  <a:pt x="1406984" y="6858002"/>
                </a:lnTo>
                <a:lnTo>
                  <a:pt x="4629960" y="6858002"/>
                </a:lnTo>
                <a:lnTo>
                  <a:pt x="7761129" y="6858002"/>
                </a:lnTo>
                <a:lnTo>
                  <a:pt x="7795626" y="6702327"/>
                </a:lnTo>
                <a:lnTo>
                  <a:pt x="7828504" y="6547336"/>
                </a:lnTo>
                <a:lnTo>
                  <a:pt x="7860686" y="6391660"/>
                </a:lnTo>
                <a:lnTo>
                  <a:pt x="7888239" y="6235297"/>
                </a:lnTo>
                <a:lnTo>
                  <a:pt x="7916023" y="6079621"/>
                </a:lnTo>
                <a:lnTo>
                  <a:pt x="7941955" y="5923258"/>
                </a:lnTo>
                <a:lnTo>
                  <a:pt x="7964181" y="5768953"/>
                </a:lnTo>
                <a:lnTo>
                  <a:pt x="7985250" y="5612591"/>
                </a:lnTo>
                <a:lnTo>
                  <a:pt x="8004468" y="5456914"/>
                </a:lnTo>
                <a:lnTo>
                  <a:pt x="8021137" y="5303981"/>
                </a:lnTo>
                <a:lnTo>
                  <a:pt x="8037808" y="5148990"/>
                </a:lnTo>
                <a:lnTo>
                  <a:pt x="8051700" y="4996057"/>
                </a:lnTo>
                <a:lnTo>
                  <a:pt x="8062581" y="4843123"/>
                </a:lnTo>
                <a:lnTo>
                  <a:pt x="8073927" y="4690876"/>
                </a:lnTo>
                <a:lnTo>
                  <a:pt x="8083419" y="4540000"/>
                </a:lnTo>
                <a:lnTo>
                  <a:pt x="8090134" y="4390495"/>
                </a:lnTo>
                <a:lnTo>
                  <a:pt x="8095922" y="4240991"/>
                </a:lnTo>
                <a:lnTo>
                  <a:pt x="8101479" y="4092858"/>
                </a:lnTo>
                <a:lnTo>
                  <a:pt x="8104026" y="3946783"/>
                </a:lnTo>
                <a:lnTo>
                  <a:pt x="8106804" y="3800707"/>
                </a:lnTo>
                <a:lnTo>
                  <a:pt x="8108194" y="3656689"/>
                </a:lnTo>
                <a:lnTo>
                  <a:pt x="8106804" y="3514043"/>
                </a:lnTo>
                <a:lnTo>
                  <a:pt x="8106804" y="3372768"/>
                </a:lnTo>
                <a:lnTo>
                  <a:pt x="8104026" y="3232865"/>
                </a:lnTo>
                <a:lnTo>
                  <a:pt x="8099859" y="3095705"/>
                </a:lnTo>
                <a:lnTo>
                  <a:pt x="8095922" y="2959917"/>
                </a:lnTo>
                <a:lnTo>
                  <a:pt x="8091523" y="2826871"/>
                </a:lnTo>
                <a:lnTo>
                  <a:pt x="8084809" y="2694512"/>
                </a:lnTo>
                <a:lnTo>
                  <a:pt x="8077631" y="2564211"/>
                </a:lnTo>
                <a:lnTo>
                  <a:pt x="8071149" y="2436652"/>
                </a:lnTo>
                <a:lnTo>
                  <a:pt x="8052857" y="2187706"/>
                </a:lnTo>
                <a:lnTo>
                  <a:pt x="8033409" y="1949048"/>
                </a:lnTo>
                <a:lnTo>
                  <a:pt x="8013034" y="1719991"/>
                </a:lnTo>
                <a:lnTo>
                  <a:pt x="7990575" y="1503278"/>
                </a:lnTo>
                <a:lnTo>
                  <a:pt x="7967191" y="1296166"/>
                </a:lnTo>
                <a:lnTo>
                  <a:pt x="7941955" y="1104142"/>
                </a:lnTo>
                <a:lnTo>
                  <a:pt x="7917180" y="923777"/>
                </a:lnTo>
                <a:lnTo>
                  <a:pt x="7892407" y="757813"/>
                </a:lnTo>
                <a:lnTo>
                  <a:pt x="7869022" y="605566"/>
                </a:lnTo>
                <a:lnTo>
                  <a:pt x="7846795" y="470463"/>
                </a:lnTo>
                <a:lnTo>
                  <a:pt x="7825725" y="348391"/>
                </a:lnTo>
                <a:lnTo>
                  <a:pt x="7808129" y="245521"/>
                </a:lnTo>
                <a:lnTo>
                  <a:pt x="7791459" y="159110"/>
                </a:lnTo>
                <a:lnTo>
                  <a:pt x="7767610" y="40466"/>
                </a:lnTo>
                <a:lnTo>
                  <a:pt x="7759507" y="4"/>
                </a:lnTo>
                <a:lnTo>
                  <a:pt x="7768809" y="4"/>
                </a:lnTo>
                <a:lnTo>
                  <a:pt x="7768809" y="3"/>
                </a:lnTo>
                <a:lnTo>
                  <a:pt x="4629960" y="3"/>
                </a:ln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B20D601-C5BC-6B62-BDC4-701FECFB14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3376753"/>
              </p:ext>
            </p:extLst>
          </p:nvPr>
        </p:nvGraphicFramePr>
        <p:xfrm>
          <a:off x="5282521" y="709683"/>
          <a:ext cx="6266011" cy="489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2443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4601D-5875-4A3B-AE6E-0273989E0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882" y="348343"/>
            <a:ext cx="10353762" cy="1257300"/>
          </a:xfrm>
        </p:spPr>
        <p:txBody>
          <a:bodyPr/>
          <a:lstStyle/>
          <a:p>
            <a:pPr rtl="1"/>
            <a:r>
              <a:rPr lang="ar-JO"/>
              <a:t>الممتلكات السكنية المسيحية المملوكة للوقف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B83E94E-C24D-4348-92D1-C14989D5EC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6101163"/>
              </p:ext>
            </p:extLst>
          </p:nvPr>
        </p:nvGraphicFramePr>
        <p:xfrm>
          <a:off x="914400" y="1819469"/>
          <a:ext cx="10353675" cy="4870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6209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{44E6D203-CBE1-4EF3-B0FA-AE36745FF2EA}tf55705232_win32</Template>
  <TotalTime>127</TotalTime>
  <Words>524</Words>
  <Application>Microsoft Office PowerPoint</Application>
  <PresentationFormat>Widescreen</PresentationFormat>
  <Paragraphs>68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Goudy Old Style</vt:lpstr>
      <vt:lpstr>Wingdings 2</vt:lpstr>
      <vt:lpstr>SlateVTI</vt:lpstr>
      <vt:lpstr>حالة الأملاك الوقفية المسيحية (احصائيات وأرقام – المستغل والفراغ)</vt:lpstr>
      <vt:lpstr>خريطة توضح الأوقاف التابعة للكنائس في البلدة القديمة في القدس</vt:lpstr>
      <vt:lpstr>PowerPoint Presentation</vt:lpstr>
      <vt:lpstr>التشابه بين الأوقاف الإسلامية والمسيحية</vt:lpstr>
      <vt:lpstr>نسبة الأوقاف الخيرية المخصصة للتعليم قليلة جدا وتشكل:  </vt:lpstr>
      <vt:lpstr>76 نظامًا دينيًا مسيحيًا موجودًا ويخدم في الأرض المقدسة </vt:lpstr>
      <vt:lpstr>يوجد 67 موقعًا دينيًا مسيحيًا في البلدة القديمة في القدس ينتمي كل موقع من هذه المواقع إلى طوائف دينية مسيحية مختلفة    </vt:lpstr>
      <vt:lpstr>اين يسكن المسيحيون</vt:lpstr>
      <vt:lpstr>الممتلكات السكنية المسيحية المملوكة للوقف</vt:lpstr>
      <vt:lpstr>مجمعات الأديرة السكنية</vt:lpstr>
      <vt:lpstr>المجمعات السكنية والمنازل المسيحية</vt:lpstr>
      <vt:lpstr>المباني والمنازل (الاحواش): </vt:lpstr>
      <vt:lpstr>PowerPoint Presentation</vt:lpstr>
      <vt:lpstr>عقارات تجارية (محلات) مملوكة للمسيحيين في البلدة القديمة في القدس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حالة الأملاك الوقفية المسيحية (احصائيات وأرقام – المستغل والفراغ)</dc:title>
  <dc:creator>Simon Azazian</dc:creator>
  <cp:lastModifiedBy>Simon Azazian</cp:lastModifiedBy>
  <cp:revision>2</cp:revision>
  <dcterms:created xsi:type="dcterms:W3CDTF">2022-10-29T06:02:43Z</dcterms:created>
  <dcterms:modified xsi:type="dcterms:W3CDTF">2022-10-31T12:37:44Z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